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352" r:id="rId3"/>
    <p:sldId id="320" r:id="rId4"/>
    <p:sldId id="354" r:id="rId5"/>
    <p:sldId id="270" r:id="rId6"/>
    <p:sldId id="355" r:id="rId7"/>
    <p:sldId id="279" r:id="rId8"/>
    <p:sldId id="280" r:id="rId9"/>
    <p:sldId id="284" r:id="rId10"/>
    <p:sldId id="359" r:id="rId11"/>
    <p:sldId id="291" r:id="rId12"/>
    <p:sldId id="288" r:id="rId13"/>
    <p:sldId id="305" r:id="rId14"/>
    <p:sldId id="358" r:id="rId15"/>
    <p:sldId id="316" r:id="rId16"/>
    <p:sldId id="333" r:id="rId17"/>
    <p:sldId id="317" r:id="rId18"/>
    <p:sldId id="296" r:id="rId19"/>
    <p:sldId id="327" r:id="rId20"/>
    <p:sldId id="283" r:id="rId21"/>
    <p:sldId id="340" r:id="rId22"/>
    <p:sldId id="308" r:id="rId23"/>
    <p:sldId id="356" r:id="rId24"/>
    <p:sldId id="289" r:id="rId25"/>
    <p:sldId id="338" r:id="rId26"/>
    <p:sldId id="357" r:id="rId27"/>
    <p:sldId id="337" r:id="rId28"/>
    <p:sldId id="335" r:id="rId29"/>
    <p:sldId id="336" r:id="rId30"/>
    <p:sldId id="314" r:id="rId31"/>
    <p:sldId id="332" r:id="rId32"/>
    <p:sldId id="318" r:id="rId33"/>
    <p:sldId id="343" r:id="rId34"/>
    <p:sldId id="285" r:id="rId35"/>
    <p:sldId id="331" r:id="rId36"/>
    <p:sldId id="349" r:id="rId37"/>
    <p:sldId id="306" r:id="rId38"/>
    <p:sldId id="330" r:id="rId39"/>
    <p:sldId id="346" r:id="rId40"/>
    <p:sldId id="360" r:id="rId41"/>
    <p:sldId id="292" r:id="rId42"/>
    <p:sldId id="298" r:id="rId43"/>
    <p:sldId id="347" r:id="rId44"/>
    <p:sldId id="299" r:id="rId45"/>
    <p:sldId id="262" r:id="rId46"/>
    <p:sldId id="34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EE4"/>
    <a:srgbClr val="FFFFFF"/>
    <a:srgbClr val="95BFDB"/>
    <a:srgbClr val="DAE8F2"/>
    <a:srgbClr val="5799C6"/>
    <a:srgbClr val="E48312"/>
    <a:srgbClr val="9B9B9B"/>
    <a:srgbClr val="D9D9D9"/>
    <a:srgbClr val="5F9127"/>
    <a:srgbClr val="C2B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9" autoAdjust="0"/>
    <p:restoredTop sz="78628" autoAdjust="0"/>
  </p:normalViewPr>
  <p:slideViewPr>
    <p:cSldViewPr snapToGrid="0">
      <p:cViewPr varScale="1">
        <p:scale>
          <a:sx n="75" d="100"/>
          <a:sy n="75" d="100"/>
        </p:scale>
        <p:origin x="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Growing Market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endParaRPr lang="en-US"/>
        </a:p>
      </dgm:t>
    </dgm:pt>
    <dgm:pt modelId="{14D89C14-B8EF-4909-A5AC-035421C78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Global Player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endParaRPr lang="en-US"/>
        </a:p>
      </dgm:t>
    </dgm:pt>
    <dgm:pt modelId="{25550AA5-7862-46A4-8EF0-246C3C0405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Subscription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D443B3DD-C11B-49D7-A257-9150D1CD4258}" type="pres">
      <dgm:prSet presAssocID="{EDE42872-43A2-43F0-A37B-AD4AD8CEF9A2}" presName="root" presStyleCnt="0">
        <dgm:presLayoutVars>
          <dgm:dir/>
          <dgm:resizeHandles val="exact"/>
        </dgm:presLayoutVars>
      </dgm:prSet>
      <dgm:spPr/>
    </dgm:pt>
    <dgm:pt modelId="{44D07FC1-B3E0-4E25-94CC-8794B87AB0A6}" type="pres">
      <dgm:prSet presAssocID="{7163B8E9-EFAC-45CF-ADD1-B44B017D7547}" presName="compNode" presStyleCnt="0"/>
      <dgm:spPr/>
    </dgm:pt>
    <dgm:pt modelId="{B78027B4-B84E-4108-A9CD-AAA48C69E8FE}" type="pres">
      <dgm:prSet presAssocID="{7163B8E9-EFAC-45CF-ADD1-B44B017D75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07218133-8302-4B96-BAFE-5B31089BAE5A}" type="pres">
      <dgm:prSet presAssocID="{7163B8E9-EFAC-45CF-ADD1-B44B017D7547}" presName="spaceRect" presStyleCnt="0"/>
      <dgm:spPr/>
    </dgm:pt>
    <dgm:pt modelId="{D26015DD-6722-435C-B3AD-65409A27314B}" type="pres">
      <dgm:prSet presAssocID="{7163B8E9-EFAC-45CF-ADD1-B44B017D7547}" presName="textRect" presStyleLbl="revTx" presStyleIdx="0" presStyleCnt="3">
        <dgm:presLayoutVars>
          <dgm:chMax val="1"/>
          <dgm:chPref val="1"/>
        </dgm:presLayoutVars>
      </dgm:prSet>
      <dgm:spPr/>
    </dgm:pt>
    <dgm:pt modelId="{371BEA72-19B2-49B9-9F11-2FDD988E3273}" type="pres">
      <dgm:prSet presAssocID="{A6EE17F5-CDAF-4D6A-BC69-9AA85D962930}" presName="sibTrans" presStyleCnt="0"/>
      <dgm:spPr/>
    </dgm:pt>
    <dgm:pt modelId="{FCF088E9-54C9-420D-9EB1-FD1C05E0BEDD}" type="pres">
      <dgm:prSet presAssocID="{14D89C14-B8EF-4909-A5AC-035421C785EB}" presName="compNode" presStyleCnt="0"/>
      <dgm:spPr/>
    </dgm:pt>
    <dgm:pt modelId="{8744A11B-78DC-4B0A-A01B-9B154CCD3AFC}" type="pres">
      <dgm:prSet presAssocID="{14D89C14-B8EF-4909-A5AC-035421C78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7FE8E2FB-292B-4BCF-8722-EFE33E70D10B}" type="pres">
      <dgm:prSet presAssocID="{14D89C14-B8EF-4909-A5AC-035421C785EB}" presName="spaceRect" presStyleCnt="0"/>
      <dgm:spPr/>
    </dgm:pt>
    <dgm:pt modelId="{32E96C7B-4C10-4E86-8284-A2D2103874A0}" type="pres">
      <dgm:prSet presAssocID="{14D89C14-B8EF-4909-A5AC-035421C785EB}" presName="textRect" presStyleLbl="revTx" presStyleIdx="1" presStyleCnt="3">
        <dgm:presLayoutVars>
          <dgm:chMax val="1"/>
          <dgm:chPref val="1"/>
        </dgm:presLayoutVars>
      </dgm:prSet>
      <dgm:spPr/>
    </dgm:pt>
    <dgm:pt modelId="{1338BFEB-9C26-43DA-85EB-3B1371F3C8EF}" type="pres">
      <dgm:prSet presAssocID="{91916CCE-3746-449B-A199-4012624F4E9C}" presName="sibTrans" presStyleCnt="0"/>
      <dgm:spPr/>
    </dgm:pt>
    <dgm:pt modelId="{EB6FCBC5-0709-4AB9-B569-1FB438F29B06}" type="pres">
      <dgm:prSet presAssocID="{25550AA5-7862-46A4-8EF0-246C3C0405CB}" presName="compNode" presStyleCnt="0"/>
      <dgm:spPr/>
    </dgm:pt>
    <dgm:pt modelId="{AA4DE5B5-5FD6-47DC-BB15-43902E722309}" type="pres">
      <dgm:prSet presAssocID="{25550AA5-7862-46A4-8EF0-246C3C0405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 with solid fill"/>
        </a:ext>
      </dgm:extLst>
    </dgm:pt>
    <dgm:pt modelId="{F46DFFEF-21D7-4FC1-8B8D-0BD5E1A44D6F}" type="pres">
      <dgm:prSet presAssocID="{25550AA5-7862-46A4-8EF0-246C3C0405CB}" presName="spaceRect" presStyleCnt="0"/>
      <dgm:spPr/>
    </dgm:pt>
    <dgm:pt modelId="{0857286D-0B95-4434-B23C-A8B79C6ADF42}" type="pres">
      <dgm:prSet presAssocID="{25550AA5-7862-46A4-8EF0-246C3C0405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530D3230-798E-4A9F-9CAD-223E2CB3F1E2}" type="presOf" srcId="{7163B8E9-EFAC-45CF-ADD1-B44B017D7547}" destId="{D26015DD-6722-435C-B3AD-65409A27314B}" srcOrd="0" destOrd="0" presId="urn:microsoft.com/office/officeart/2018/2/layout/IconLabelList"/>
    <dgm:cxn modelId="{442ADD31-3256-4374-8EEC-8D8BC491149E}" type="presOf" srcId="{EDE42872-43A2-43F0-A37B-AD4AD8CEF9A2}" destId="{D443B3DD-C11B-49D7-A257-9150D1CD4258}" srcOrd="0" destOrd="0" presId="urn:microsoft.com/office/officeart/2018/2/layout/IconLabelList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2FF0A16C-A57E-4D68-9704-E04622C31844}" type="presOf" srcId="{25550AA5-7862-46A4-8EF0-246C3C0405CB}" destId="{0857286D-0B95-4434-B23C-A8B79C6ADF42}" srcOrd="0" destOrd="0" presId="urn:microsoft.com/office/officeart/2018/2/layout/IconLabelList"/>
    <dgm:cxn modelId="{0E33F54D-3FC4-437A-BBFB-867E3962FEB2}" type="presOf" srcId="{14D89C14-B8EF-4909-A5AC-035421C785EB}" destId="{32E96C7B-4C10-4E86-8284-A2D2103874A0}" srcOrd="0" destOrd="0" presId="urn:microsoft.com/office/officeart/2018/2/layout/IconLabelList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AEE033E4-43B1-4EAB-A96C-5A55418EE4D5}" type="presParOf" srcId="{D443B3DD-C11B-49D7-A257-9150D1CD4258}" destId="{44D07FC1-B3E0-4E25-94CC-8794B87AB0A6}" srcOrd="0" destOrd="0" presId="urn:microsoft.com/office/officeart/2018/2/layout/IconLabelList"/>
    <dgm:cxn modelId="{2330568D-9030-4AA0-BAFB-D44681556D16}" type="presParOf" srcId="{44D07FC1-B3E0-4E25-94CC-8794B87AB0A6}" destId="{B78027B4-B84E-4108-A9CD-AAA48C69E8FE}" srcOrd="0" destOrd="0" presId="urn:microsoft.com/office/officeart/2018/2/layout/IconLabelList"/>
    <dgm:cxn modelId="{0298B6BA-A746-4E74-A92E-5DC2FF57543D}" type="presParOf" srcId="{44D07FC1-B3E0-4E25-94CC-8794B87AB0A6}" destId="{07218133-8302-4B96-BAFE-5B31089BAE5A}" srcOrd="1" destOrd="0" presId="urn:microsoft.com/office/officeart/2018/2/layout/IconLabelList"/>
    <dgm:cxn modelId="{EE310832-652E-42F6-AA08-6476EDD3500A}" type="presParOf" srcId="{44D07FC1-B3E0-4E25-94CC-8794B87AB0A6}" destId="{D26015DD-6722-435C-B3AD-65409A27314B}" srcOrd="2" destOrd="0" presId="urn:microsoft.com/office/officeart/2018/2/layout/IconLabelList"/>
    <dgm:cxn modelId="{E7A9DE6D-B374-4843-B3DE-5D73FB066993}" type="presParOf" srcId="{D443B3DD-C11B-49D7-A257-9150D1CD4258}" destId="{371BEA72-19B2-49B9-9F11-2FDD988E3273}" srcOrd="1" destOrd="0" presId="urn:microsoft.com/office/officeart/2018/2/layout/IconLabelList"/>
    <dgm:cxn modelId="{E22247D7-791E-45DE-B3B9-A0C6EDCB62CC}" type="presParOf" srcId="{D443B3DD-C11B-49D7-A257-9150D1CD4258}" destId="{FCF088E9-54C9-420D-9EB1-FD1C05E0BEDD}" srcOrd="2" destOrd="0" presId="urn:microsoft.com/office/officeart/2018/2/layout/IconLabelList"/>
    <dgm:cxn modelId="{92825776-6B06-4081-9FD7-022939CCEFDB}" type="presParOf" srcId="{FCF088E9-54C9-420D-9EB1-FD1C05E0BEDD}" destId="{8744A11B-78DC-4B0A-A01B-9B154CCD3AFC}" srcOrd="0" destOrd="0" presId="urn:microsoft.com/office/officeart/2018/2/layout/IconLabelList"/>
    <dgm:cxn modelId="{15B3D53E-817A-4B4C-8F3F-50FF598DCEC3}" type="presParOf" srcId="{FCF088E9-54C9-420D-9EB1-FD1C05E0BEDD}" destId="{7FE8E2FB-292B-4BCF-8722-EFE33E70D10B}" srcOrd="1" destOrd="0" presId="urn:microsoft.com/office/officeart/2018/2/layout/IconLabelList"/>
    <dgm:cxn modelId="{AC161015-2672-4FDA-A909-9479F22946D3}" type="presParOf" srcId="{FCF088E9-54C9-420D-9EB1-FD1C05E0BEDD}" destId="{32E96C7B-4C10-4E86-8284-A2D2103874A0}" srcOrd="2" destOrd="0" presId="urn:microsoft.com/office/officeart/2018/2/layout/IconLabelList"/>
    <dgm:cxn modelId="{A8477F77-FE80-4171-B3D1-1BE3BE9B6E14}" type="presParOf" srcId="{D443B3DD-C11B-49D7-A257-9150D1CD4258}" destId="{1338BFEB-9C26-43DA-85EB-3B1371F3C8EF}" srcOrd="3" destOrd="0" presId="urn:microsoft.com/office/officeart/2018/2/layout/IconLabelList"/>
    <dgm:cxn modelId="{DD0AB2D6-F457-4D08-AC46-DD1C9E7B43DA}" type="presParOf" srcId="{D443B3DD-C11B-49D7-A257-9150D1CD4258}" destId="{EB6FCBC5-0709-4AB9-B569-1FB438F29B06}" srcOrd="4" destOrd="0" presId="urn:microsoft.com/office/officeart/2018/2/layout/IconLabelList"/>
    <dgm:cxn modelId="{13B46F62-30F2-4BCE-9965-83E9AEE06CB1}" type="presParOf" srcId="{EB6FCBC5-0709-4AB9-B569-1FB438F29B06}" destId="{AA4DE5B5-5FD6-47DC-BB15-43902E722309}" srcOrd="0" destOrd="0" presId="urn:microsoft.com/office/officeart/2018/2/layout/IconLabelList"/>
    <dgm:cxn modelId="{92DD8F95-3C6A-46BA-A6A0-BB739D02AB55}" type="presParOf" srcId="{EB6FCBC5-0709-4AB9-B569-1FB438F29B06}" destId="{F46DFFEF-21D7-4FC1-8B8D-0BD5E1A44D6F}" srcOrd="1" destOrd="0" presId="urn:microsoft.com/office/officeart/2018/2/layout/IconLabelList"/>
    <dgm:cxn modelId="{5A85BCA3-4F5B-4719-872B-A30DB86A9DDC}" type="presParOf" srcId="{EB6FCBC5-0709-4AB9-B569-1FB438F29B06}" destId="{0857286D-0B95-4434-B23C-A8B79C6AD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Star Rating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Math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Christian Living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Ministry &amp; Evangelism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Slavic Languages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Hebrew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Total Ratings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All Categories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Suspense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Genre Fiction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Serbo-Croatian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Flowers &amp; Plants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Length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Epic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Beginner Readers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Politics &amp; Government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B8C79C01-8924-4CF9-B331-D111C761CAFB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500" dirty="0"/>
            <a:t>Beginner Readers</a:t>
          </a:r>
        </a:p>
      </dgm:t>
    </dgm:pt>
    <dgm:pt modelId="{6F0CF883-1D8F-4B61-B0BC-FDD7026EBB77}" type="parTrans" cxnId="{60BAE845-8F3F-43DB-A5A7-AFECA86F4050}">
      <dgm:prSet/>
      <dgm:spPr/>
      <dgm:t>
        <a:bodyPr/>
        <a:lstStyle/>
        <a:p>
          <a:endParaRPr lang="en-US"/>
        </a:p>
      </dgm:t>
    </dgm:pt>
    <dgm:pt modelId="{66977B8B-F06F-4DDA-AF4C-FF8D8A6AE8C5}" type="sibTrans" cxnId="{60BAE845-8F3F-43DB-A5A7-AFECA86F4050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1D07331F-C43C-450E-A4A8-8F0D388FAD55}" type="pres">
      <dgm:prSet presAssocID="{6F0CF883-1D8F-4B61-B0BC-FDD7026EBB77}" presName="Name13" presStyleLbl="parChTrans1D2" presStyleIdx="4" presStyleCnt="6"/>
      <dgm:spPr/>
    </dgm:pt>
    <dgm:pt modelId="{1F452F8C-DAD8-482B-BFC5-2AE26C2740DE}" type="pres">
      <dgm:prSet presAssocID="{B8C79C01-8924-4CF9-B331-D111C761CAFB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48BA2C23-96E8-4F32-8EDC-EC6F8A443A2B}" type="presOf" srcId="{B8C79C01-8924-4CF9-B331-D111C761CAFB}" destId="{1F452F8C-DAD8-482B-BFC5-2AE26C2740DE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0BAE845-8F3F-43DB-A5A7-AFECA86F4050}" srcId="{79A1DBC7-0F1A-45A8-8029-8837B42E8E54}" destId="{B8C79C01-8924-4CF9-B331-D111C761CAFB}" srcOrd="4" destOrd="0" parTransId="{6F0CF883-1D8F-4B61-B0BC-FDD7026EBB77}" sibTransId="{66977B8B-F06F-4DDA-AF4C-FF8D8A6AE8C5}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DD75FAA2-3B30-4730-8DB0-7E00174058BA}" type="presOf" srcId="{6F0CF883-1D8F-4B61-B0BC-FDD7026EBB77}" destId="{1D07331F-C43C-450E-A4A8-8F0D388FAD55}" srcOrd="0" destOrd="0" presId="urn:microsoft.com/office/officeart/2005/8/layout/hierarchy3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384D9CA8-492D-4FEB-8F0A-72AE9A5F12B5}" type="presParOf" srcId="{EBC99D8B-F425-46CF-B063-8F0B355F94A1}" destId="{1D07331F-C43C-450E-A4A8-8F0D388FAD55}" srcOrd="8" destOrd="0" presId="urn:microsoft.com/office/officeart/2005/8/layout/hierarchy3"/>
    <dgm:cxn modelId="{F3686BC5-654E-43CB-A31B-47428E706C4D}" type="presParOf" srcId="{EBC99D8B-F425-46CF-B063-8F0B355F94A1}" destId="{1F452F8C-DAD8-482B-BFC5-2AE26C2740DE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Unique Languages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 custT="1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Southeast Asian Languages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 custT="1"/>
      <dgm:spPr>
        <a:solidFill>
          <a:schemeClr val="accent5">
            <a:lumMod val="75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Chinese Languages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French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Step Parenting… 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/>
              </a:solidFill>
            </a:rPr>
            <a:t>Thanksgiving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8DE0C251-A5EE-4A16-98F6-77105750BF60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Amish &amp; Mennonite</a:t>
          </a:r>
        </a:p>
      </dgm:t>
    </dgm:pt>
    <dgm:pt modelId="{54231979-1D51-4A13-87D8-B790E6DC6330}" type="parTrans" cxnId="{F8F27C48-8222-4E59-9B66-95B092313962}">
      <dgm:prSet/>
      <dgm:spPr/>
      <dgm:t>
        <a:bodyPr/>
        <a:lstStyle/>
        <a:p>
          <a:endParaRPr lang="en-US"/>
        </a:p>
      </dgm:t>
    </dgm:pt>
    <dgm:pt modelId="{74740AD6-8EEC-44A0-911F-E2478D6DA9FE}" type="sibTrans" cxnId="{F8F27C48-8222-4E59-9B66-95B092313962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3" presStyleCnt="6"/>
      <dgm:spPr/>
    </dgm:pt>
    <dgm:pt modelId="{ADE02BE7-5C12-4B27-AE88-17F38F3234D6}" type="pres">
      <dgm:prSet presAssocID="{8CD002D7-3C5E-430C-85CB-610ACB2290D6}" presName="childText" presStyleLbl="bgAcc1" presStyleIdx="3" presStyleCnt="6">
        <dgm:presLayoutVars>
          <dgm:bulletEnabled val="1"/>
        </dgm:presLayoutVars>
      </dgm:prSet>
      <dgm:spPr/>
    </dgm:pt>
    <dgm:pt modelId="{C794DEC1-356B-4925-8830-A4E9B72BCD51}" type="pres">
      <dgm:prSet presAssocID="{54231979-1D51-4A13-87D8-B790E6DC6330}" presName="Name13" presStyleLbl="parChTrans1D2" presStyleIdx="4" presStyleCnt="6"/>
      <dgm:spPr/>
    </dgm:pt>
    <dgm:pt modelId="{472AFF6D-328C-4E88-B95B-E79489EC8842}" type="pres">
      <dgm:prSet presAssocID="{8DE0C251-A5EE-4A16-98F6-77105750BF60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F8F27C48-8222-4E59-9B66-95B092313962}" srcId="{79A1DBC7-0F1A-45A8-8029-8837B42E8E54}" destId="{8DE0C251-A5EE-4A16-98F6-77105750BF60}" srcOrd="4" destOrd="0" parTransId="{54231979-1D51-4A13-87D8-B790E6DC6330}" sibTransId="{74740AD6-8EEC-44A0-911F-E2478D6DA9FE}"/>
    <dgm:cxn modelId="{913FEB4D-2880-4453-BD0C-D7C472029A58}" type="presOf" srcId="{8DE0C251-A5EE-4A16-98F6-77105750BF60}" destId="{472AFF6D-328C-4E88-B95B-E79489EC8842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3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58A008F7-EC77-40F3-9EF8-D0140FB0A403}" type="presOf" srcId="{54231979-1D51-4A13-87D8-B790E6DC6330}" destId="{C794DEC1-356B-4925-8830-A4E9B72BCD51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99F48881-597A-4913-829D-21B357229E2A}" type="presParOf" srcId="{EBC99D8B-F425-46CF-B063-8F0B355F94A1}" destId="{323D1BA7-862E-4CF9-AF57-44B316D86952}" srcOrd="6" destOrd="0" presId="urn:microsoft.com/office/officeart/2005/8/layout/hierarchy3"/>
    <dgm:cxn modelId="{8FC236EC-6B86-47F0-893B-877029ED8E9D}" type="presParOf" srcId="{EBC99D8B-F425-46CF-B063-8F0B355F94A1}" destId="{ADE02BE7-5C12-4B27-AE88-17F38F3234D6}" srcOrd="7" destOrd="0" presId="urn:microsoft.com/office/officeart/2005/8/layout/hierarchy3"/>
    <dgm:cxn modelId="{3CA0E590-5E9B-4DA6-BC88-CC6CD2720AE5}" type="presParOf" srcId="{EBC99D8B-F425-46CF-B063-8F0B355F94A1}" destId="{C794DEC1-356B-4925-8830-A4E9B72BCD51}" srcOrd="8" destOrd="0" presId="urn:microsoft.com/office/officeart/2005/8/layout/hierarchy3"/>
    <dgm:cxn modelId="{0F3DCBC3-7530-4C05-9765-B19BF0108FFC}" type="presParOf" srcId="{EBC99D8B-F425-46CF-B063-8F0B355F94A1}" destId="{472AFF6D-328C-4E88-B95B-E79489EC8842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Unique Titles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Action &amp; Adventure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Anthologies &amp; Short Stories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Historical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Adventurers &amp; Explorers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Sexuality &amp; Sexual Health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 custT="1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Latin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Dig Deeper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endParaRPr lang="en-US"/>
        </a:p>
      </dgm:t>
    </dgm:pt>
    <dgm:pt modelId="{14D89C14-B8EF-4909-A5AC-035421C78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Podcasts &amp; Audible Originals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endParaRPr lang="en-US"/>
        </a:p>
      </dgm:t>
    </dgm:pt>
    <dgm:pt modelId="{25550AA5-7862-46A4-8EF0-246C3C0405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Category Analysis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D443B3DD-C11B-49D7-A257-9150D1CD4258}" type="pres">
      <dgm:prSet presAssocID="{EDE42872-43A2-43F0-A37B-AD4AD8CEF9A2}" presName="root" presStyleCnt="0">
        <dgm:presLayoutVars>
          <dgm:dir/>
          <dgm:resizeHandles val="exact"/>
        </dgm:presLayoutVars>
      </dgm:prSet>
      <dgm:spPr/>
    </dgm:pt>
    <dgm:pt modelId="{44D07FC1-B3E0-4E25-94CC-8794B87AB0A6}" type="pres">
      <dgm:prSet presAssocID="{7163B8E9-EFAC-45CF-ADD1-B44B017D7547}" presName="compNode" presStyleCnt="0"/>
      <dgm:spPr/>
    </dgm:pt>
    <dgm:pt modelId="{B78027B4-B84E-4108-A9CD-AAA48C69E8FE}" type="pres">
      <dgm:prSet presAssocID="{7163B8E9-EFAC-45CF-ADD1-B44B017D75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or with solid fill"/>
        </a:ext>
      </dgm:extLst>
    </dgm:pt>
    <dgm:pt modelId="{07218133-8302-4B96-BAFE-5B31089BAE5A}" type="pres">
      <dgm:prSet presAssocID="{7163B8E9-EFAC-45CF-ADD1-B44B017D7547}" presName="spaceRect" presStyleCnt="0"/>
      <dgm:spPr/>
    </dgm:pt>
    <dgm:pt modelId="{D26015DD-6722-435C-B3AD-65409A27314B}" type="pres">
      <dgm:prSet presAssocID="{7163B8E9-EFAC-45CF-ADD1-B44B017D7547}" presName="textRect" presStyleLbl="revTx" presStyleIdx="0" presStyleCnt="3">
        <dgm:presLayoutVars>
          <dgm:chMax val="1"/>
          <dgm:chPref val="1"/>
        </dgm:presLayoutVars>
      </dgm:prSet>
      <dgm:spPr/>
    </dgm:pt>
    <dgm:pt modelId="{371BEA72-19B2-49B9-9F11-2FDD988E3273}" type="pres">
      <dgm:prSet presAssocID="{A6EE17F5-CDAF-4D6A-BC69-9AA85D962930}" presName="sibTrans" presStyleCnt="0"/>
      <dgm:spPr/>
    </dgm:pt>
    <dgm:pt modelId="{FCF088E9-54C9-420D-9EB1-FD1C05E0BEDD}" type="pres">
      <dgm:prSet presAssocID="{14D89C14-B8EF-4909-A5AC-035421C785EB}" presName="compNode" presStyleCnt="0"/>
      <dgm:spPr/>
    </dgm:pt>
    <dgm:pt modelId="{8744A11B-78DC-4B0A-A01B-9B154CCD3AFC}" type="pres">
      <dgm:prSet presAssocID="{14D89C14-B8EF-4909-A5AC-035421C78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phones with solid fill"/>
        </a:ext>
      </dgm:extLst>
    </dgm:pt>
    <dgm:pt modelId="{7FE8E2FB-292B-4BCF-8722-EFE33E70D10B}" type="pres">
      <dgm:prSet presAssocID="{14D89C14-B8EF-4909-A5AC-035421C785EB}" presName="spaceRect" presStyleCnt="0"/>
      <dgm:spPr/>
    </dgm:pt>
    <dgm:pt modelId="{32E96C7B-4C10-4E86-8284-A2D2103874A0}" type="pres">
      <dgm:prSet presAssocID="{14D89C14-B8EF-4909-A5AC-035421C785EB}" presName="textRect" presStyleLbl="revTx" presStyleIdx="1" presStyleCnt="3">
        <dgm:presLayoutVars>
          <dgm:chMax val="1"/>
          <dgm:chPref val="1"/>
        </dgm:presLayoutVars>
      </dgm:prSet>
      <dgm:spPr/>
    </dgm:pt>
    <dgm:pt modelId="{1338BFEB-9C26-43DA-85EB-3B1371F3C8EF}" type="pres">
      <dgm:prSet presAssocID="{91916CCE-3746-449B-A199-4012624F4E9C}" presName="sibTrans" presStyleCnt="0"/>
      <dgm:spPr/>
    </dgm:pt>
    <dgm:pt modelId="{EB6FCBC5-0709-4AB9-B569-1FB438F29B06}" type="pres">
      <dgm:prSet presAssocID="{25550AA5-7862-46A4-8EF0-246C3C0405CB}" presName="compNode" presStyleCnt="0"/>
      <dgm:spPr/>
    </dgm:pt>
    <dgm:pt modelId="{AA4DE5B5-5FD6-47DC-BB15-43902E722309}" type="pres">
      <dgm:prSet presAssocID="{25550AA5-7862-46A4-8EF0-246C3C0405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F46DFFEF-21D7-4FC1-8B8D-0BD5E1A44D6F}" type="pres">
      <dgm:prSet presAssocID="{25550AA5-7862-46A4-8EF0-246C3C0405CB}" presName="spaceRect" presStyleCnt="0"/>
      <dgm:spPr/>
    </dgm:pt>
    <dgm:pt modelId="{0857286D-0B95-4434-B23C-A8B79C6ADF42}" type="pres">
      <dgm:prSet presAssocID="{25550AA5-7862-46A4-8EF0-246C3C0405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530D3230-798E-4A9F-9CAD-223E2CB3F1E2}" type="presOf" srcId="{7163B8E9-EFAC-45CF-ADD1-B44B017D7547}" destId="{D26015DD-6722-435C-B3AD-65409A27314B}" srcOrd="0" destOrd="0" presId="urn:microsoft.com/office/officeart/2018/2/layout/IconLabelList"/>
    <dgm:cxn modelId="{442ADD31-3256-4374-8EEC-8D8BC491149E}" type="presOf" srcId="{EDE42872-43A2-43F0-A37B-AD4AD8CEF9A2}" destId="{D443B3DD-C11B-49D7-A257-9150D1CD4258}" srcOrd="0" destOrd="0" presId="urn:microsoft.com/office/officeart/2018/2/layout/IconLabelList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2FF0A16C-A57E-4D68-9704-E04622C31844}" type="presOf" srcId="{25550AA5-7862-46A4-8EF0-246C3C0405CB}" destId="{0857286D-0B95-4434-B23C-A8B79C6ADF42}" srcOrd="0" destOrd="0" presId="urn:microsoft.com/office/officeart/2018/2/layout/IconLabelList"/>
    <dgm:cxn modelId="{0E33F54D-3FC4-437A-BBFB-867E3962FEB2}" type="presOf" srcId="{14D89C14-B8EF-4909-A5AC-035421C785EB}" destId="{32E96C7B-4C10-4E86-8284-A2D2103874A0}" srcOrd="0" destOrd="0" presId="urn:microsoft.com/office/officeart/2018/2/layout/IconLabelList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AEE033E4-43B1-4EAB-A96C-5A55418EE4D5}" type="presParOf" srcId="{D443B3DD-C11B-49D7-A257-9150D1CD4258}" destId="{44D07FC1-B3E0-4E25-94CC-8794B87AB0A6}" srcOrd="0" destOrd="0" presId="urn:microsoft.com/office/officeart/2018/2/layout/IconLabelList"/>
    <dgm:cxn modelId="{2330568D-9030-4AA0-BAFB-D44681556D16}" type="presParOf" srcId="{44D07FC1-B3E0-4E25-94CC-8794B87AB0A6}" destId="{B78027B4-B84E-4108-A9CD-AAA48C69E8FE}" srcOrd="0" destOrd="0" presId="urn:microsoft.com/office/officeart/2018/2/layout/IconLabelList"/>
    <dgm:cxn modelId="{0298B6BA-A746-4E74-A92E-5DC2FF57543D}" type="presParOf" srcId="{44D07FC1-B3E0-4E25-94CC-8794B87AB0A6}" destId="{07218133-8302-4B96-BAFE-5B31089BAE5A}" srcOrd="1" destOrd="0" presId="urn:microsoft.com/office/officeart/2018/2/layout/IconLabelList"/>
    <dgm:cxn modelId="{EE310832-652E-42F6-AA08-6476EDD3500A}" type="presParOf" srcId="{44D07FC1-B3E0-4E25-94CC-8794B87AB0A6}" destId="{D26015DD-6722-435C-B3AD-65409A27314B}" srcOrd="2" destOrd="0" presId="urn:microsoft.com/office/officeart/2018/2/layout/IconLabelList"/>
    <dgm:cxn modelId="{E7A9DE6D-B374-4843-B3DE-5D73FB066993}" type="presParOf" srcId="{D443B3DD-C11B-49D7-A257-9150D1CD4258}" destId="{371BEA72-19B2-49B9-9F11-2FDD988E3273}" srcOrd="1" destOrd="0" presId="urn:microsoft.com/office/officeart/2018/2/layout/IconLabelList"/>
    <dgm:cxn modelId="{E22247D7-791E-45DE-B3B9-A0C6EDCB62CC}" type="presParOf" srcId="{D443B3DD-C11B-49D7-A257-9150D1CD4258}" destId="{FCF088E9-54C9-420D-9EB1-FD1C05E0BEDD}" srcOrd="2" destOrd="0" presId="urn:microsoft.com/office/officeart/2018/2/layout/IconLabelList"/>
    <dgm:cxn modelId="{92825776-6B06-4081-9FD7-022939CCEFDB}" type="presParOf" srcId="{FCF088E9-54C9-420D-9EB1-FD1C05E0BEDD}" destId="{8744A11B-78DC-4B0A-A01B-9B154CCD3AFC}" srcOrd="0" destOrd="0" presId="urn:microsoft.com/office/officeart/2018/2/layout/IconLabelList"/>
    <dgm:cxn modelId="{15B3D53E-817A-4B4C-8F3F-50FF598DCEC3}" type="presParOf" srcId="{FCF088E9-54C9-420D-9EB1-FD1C05E0BEDD}" destId="{7FE8E2FB-292B-4BCF-8722-EFE33E70D10B}" srcOrd="1" destOrd="0" presId="urn:microsoft.com/office/officeart/2018/2/layout/IconLabelList"/>
    <dgm:cxn modelId="{AC161015-2672-4FDA-A909-9479F22946D3}" type="presParOf" srcId="{FCF088E9-54C9-420D-9EB1-FD1C05E0BEDD}" destId="{32E96C7B-4C10-4E86-8284-A2D2103874A0}" srcOrd="2" destOrd="0" presId="urn:microsoft.com/office/officeart/2018/2/layout/IconLabelList"/>
    <dgm:cxn modelId="{A8477F77-FE80-4171-B3D1-1BE3BE9B6E14}" type="presParOf" srcId="{D443B3DD-C11B-49D7-A257-9150D1CD4258}" destId="{1338BFEB-9C26-43DA-85EB-3B1371F3C8EF}" srcOrd="3" destOrd="0" presId="urn:microsoft.com/office/officeart/2018/2/layout/IconLabelList"/>
    <dgm:cxn modelId="{DD0AB2D6-F457-4D08-AC46-DD1C9E7B43DA}" type="presParOf" srcId="{D443B3DD-C11B-49D7-A257-9150D1CD4258}" destId="{EB6FCBC5-0709-4AB9-B569-1FB438F29B06}" srcOrd="4" destOrd="0" presId="urn:microsoft.com/office/officeart/2018/2/layout/IconLabelList"/>
    <dgm:cxn modelId="{13B46F62-30F2-4BCE-9965-83E9AEE06CB1}" type="presParOf" srcId="{EB6FCBC5-0709-4AB9-B569-1FB438F29B06}" destId="{AA4DE5B5-5FD6-47DC-BB15-43902E722309}" srcOrd="0" destOrd="0" presId="urn:microsoft.com/office/officeart/2018/2/layout/IconLabelList"/>
    <dgm:cxn modelId="{92DD8F95-3C6A-46BA-A6A0-BB739D02AB55}" type="presParOf" srcId="{EB6FCBC5-0709-4AB9-B569-1FB438F29B06}" destId="{F46DFFEF-21D7-4FC1-8B8D-0BD5E1A44D6F}" srcOrd="1" destOrd="0" presId="urn:microsoft.com/office/officeart/2018/2/layout/IconLabelList"/>
    <dgm:cxn modelId="{5A85BCA3-4F5B-4719-872B-A30DB86A9DDC}" type="presParOf" srcId="{EB6FCBC5-0709-4AB9-B569-1FB438F29B06}" destId="{0857286D-0B95-4434-B23C-A8B79C6AD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7B4-B84E-4108-A9CD-AAA48C69E8FE}">
      <dsp:nvSpPr>
        <dsp:cNvPr id="0" name=""/>
        <dsp:cNvSpPr/>
      </dsp:nvSpPr>
      <dsp:spPr>
        <a:xfrm>
          <a:off x="1205837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5DD-6722-435C-B3AD-65409A27314B}">
      <dsp:nvSpPr>
        <dsp:cNvPr id="0" name=""/>
        <dsp:cNvSpPr/>
      </dsp:nvSpPr>
      <dsp:spPr>
        <a:xfrm>
          <a:off x="411950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Growing Market</a:t>
          </a:r>
        </a:p>
      </dsp:txBody>
      <dsp:txXfrm>
        <a:off x="411950" y="2479445"/>
        <a:ext cx="2886860" cy="720000"/>
      </dsp:txXfrm>
    </dsp:sp>
    <dsp:sp modelId="{8744A11B-78DC-4B0A-A01B-9B154CCD3AFC}">
      <dsp:nvSpPr>
        <dsp:cNvPr id="0" name=""/>
        <dsp:cNvSpPr/>
      </dsp:nvSpPr>
      <dsp:spPr>
        <a:xfrm>
          <a:off x="4597898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C7B-4C10-4E86-8284-A2D2103874A0}">
      <dsp:nvSpPr>
        <dsp:cNvPr id="0" name=""/>
        <dsp:cNvSpPr/>
      </dsp:nvSpPr>
      <dsp:spPr>
        <a:xfrm>
          <a:off x="3804011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Global Player</a:t>
          </a:r>
        </a:p>
      </dsp:txBody>
      <dsp:txXfrm>
        <a:off x="3804011" y="2479445"/>
        <a:ext cx="2886860" cy="720000"/>
      </dsp:txXfrm>
    </dsp:sp>
    <dsp:sp modelId="{AA4DE5B5-5FD6-47DC-BB15-43902E722309}">
      <dsp:nvSpPr>
        <dsp:cNvPr id="0" name=""/>
        <dsp:cNvSpPr/>
      </dsp:nvSpPr>
      <dsp:spPr>
        <a:xfrm>
          <a:off x="7989959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286D-0B95-4434-B23C-A8B79C6ADF42}">
      <dsp:nvSpPr>
        <dsp:cNvPr id="0" name=""/>
        <dsp:cNvSpPr/>
      </dsp:nvSpPr>
      <dsp:spPr>
        <a:xfrm>
          <a:off x="7196072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Subscription</a:t>
          </a:r>
        </a:p>
      </dsp:txBody>
      <dsp:txXfrm>
        <a:off x="7196072" y="2479445"/>
        <a:ext cx="288686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 Rating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Math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Christian Living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Ministry &amp; Evangelism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Slavic Languages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Hebrew</a:t>
          </a:r>
        </a:p>
      </dsp:txBody>
      <dsp:txXfrm>
        <a:off x="860644" y="4020344"/>
        <a:ext cx="822627" cy="502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Ratings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 Categories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Suspense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Genre Fiction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Serbo-Croatian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Flowers &amp; Plants</a:t>
          </a:r>
        </a:p>
      </dsp:txBody>
      <dsp:txXfrm>
        <a:off x="860644" y="4020344"/>
        <a:ext cx="822627" cy="502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Length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Epic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Price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Government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1D07331F-C43C-450E-A4A8-8F0D388FAD55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52F8C-DAD8-482B-BFC5-2AE26C2740DE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Unique Languages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Southeast Asian Languages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Chinese Languages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French</a:t>
          </a:r>
        </a:p>
      </dsp:txBody>
      <dsp:txXfrm>
        <a:off x="860644" y="2019040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 Parenting… </a:t>
          </a:r>
        </a:p>
      </dsp:txBody>
      <dsp:txXfrm>
        <a:off x="860644" y="2686142"/>
        <a:ext cx="822627" cy="502419"/>
      </dsp:txXfrm>
    </dsp:sp>
    <dsp:sp modelId="{C794DEC1-356B-4925-8830-A4E9B72BCD51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FF6D-328C-4E88-B95B-E79489EC8842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Amish &amp; Mennonite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</a:rPr>
            <a:t>Thanksgiving</a:t>
          </a:r>
        </a:p>
      </dsp:txBody>
      <dsp:txXfrm>
        <a:off x="860644" y="4020344"/>
        <a:ext cx="822627" cy="502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Unique Titles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Action &amp; Adventure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Anthologies &amp; Short Stories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Historical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Adventurers &amp; Explorers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Sexuality &amp; Sexual Health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Latin</a:t>
          </a:r>
        </a:p>
      </dsp:txBody>
      <dsp:txXfrm>
        <a:off x="860644" y="4020344"/>
        <a:ext cx="822627" cy="5024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7B4-B84E-4108-A9CD-AAA48C69E8FE}">
      <dsp:nvSpPr>
        <dsp:cNvPr id="0" name=""/>
        <dsp:cNvSpPr/>
      </dsp:nvSpPr>
      <dsp:spPr>
        <a:xfrm>
          <a:off x="1205837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5DD-6722-435C-B3AD-65409A27314B}">
      <dsp:nvSpPr>
        <dsp:cNvPr id="0" name=""/>
        <dsp:cNvSpPr/>
      </dsp:nvSpPr>
      <dsp:spPr>
        <a:xfrm>
          <a:off x="411950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Dig Deeper</a:t>
          </a:r>
        </a:p>
      </dsp:txBody>
      <dsp:txXfrm>
        <a:off x="411950" y="2479445"/>
        <a:ext cx="2886860" cy="720000"/>
      </dsp:txXfrm>
    </dsp:sp>
    <dsp:sp modelId="{8744A11B-78DC-4B0A-A01B-9B154CCD3AFC}">
      <dsp:nvSpPr>
        <dsp:cNvPr id="0" name=""/>
        <dsp:cNvSpPr/>
      </dsp:nvSpPr>
      <dsp:spPr>
        <a:xfrm>
          <a:off x="4597898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C7B-4C10-4E86-8284-A2D2103874A0}">
      <dsp:nvSpPr>
        <dsp:cNvPr id="0" name=""/>
        <dsp:cNvSpPr/>
      </dsp:nvSpPr>
      <dsp:spPr>
        <a:xfrm>
          <a:off x="3804011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Podcasts &amp; Audible Originals</a:t>
          </a:r>
        </a:p>
      </dsp:txBody>
      <dsp:txXfrm>
        <a:off x="3804011" y="2479445"/>
        <a:ext cx="2886860" cy="720000"/>
      </dsp:txXfrm>
    </dsp:sp>
    <dsp:sp modelId="{AA4DE5B5-5FD6-47DC-BB15-43902E722309}">
      <dsp:nvSpPr>
        <dsp:cNvPr id="0" name=""/>
        <dsp:cNvSpPr/>
      </dsp:nvSpPr>
      <dsp:spPr>
        <a:xfrm>
          <a:off x="7989959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286D-0B95-4434-B23C-A8B79C6ADF42}">
      <dsp:nvSpPr>
        <dsp:cNvPr id="0" name=""/>
        <dsp:cNvSpPr/>
      </dsp:nvSpPr>
      <dsp:spPr>
        <a:xfrm>
          <a:off x="7196072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Category Analysis</a:t>
          </a:r>
        </a:p>
      </dsp:txBody>
      <dsp:txXfrm>
        <a:off x="7196072" y="2479445"/>
        <a:ext cx="28868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27787-1A83-4356-B0F7-0A72CFDE88B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D0B63-67A9-4053-92A9-D158E931B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8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0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6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3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7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9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70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comes in around 136 audiobooks: at 43</a:t>
            </a:r>
            <a:r>
              <a:rPr lang="en-US" baseline="30000" dirty="0"/>
              <a:t>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85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127289 Authors (some are working on the same books)</a:t>
            </a:r>
          </a:p>
          <a:p>
            <a:r>
              <a:rPr lang="en-US" dirty="0"/>
              <a:t>70048 </a:t>
            </a:r>
            <a:r>
              <a:rPr lang="en-US" dirty="0" err="1"/>
              <a:t>Narratos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8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6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audiobook market size was 2.67 billion in 2019 and is expected to compound by 25% per year to 7 trillion in the next decade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is a publisher and distributor of audiobooks and podcasts, the largest in the U.S and some presence in other countries</a:t>
            </a:r>
          </a:p>
          <a:p>
            <a:endParaRPr lang="en-US" dirty="0"/>
          </a:p>
          <a:p>
            <a:r>
              <a:rPr lang="en-US" dirty="0"/>
              <a:t>Audible reports +200,000 audio programs and over a billion hours listened a year.</a:t>
            </a:r>
          </a:p>
          <a:p>
            <a:endParaRPr lang="en-US" dirty="0"/>
          </a:p>
          <a:p>
            <a:r>
              <a:rPr lang="en-US" dirty="0"/>
              <a:t>Currently Audible provides two pricing tiers at $7.95 and $14.95 per month.</a:t>
            </a:r>
          </a:p>
          <a:p>
            <a:endParaRPr lang="en-US" dirty="0"/>
          </a:p>
          <a:p>
            <a:r>
              <a:rPr lang="en-US" dirty="0"/>
              <a:t>Both tiers provide access to Audible Originals, the higher tier includes a monthly audiobook credit.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8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Alone Together : </a:t>
            </a:r>
            <a:r>
              <a:rPr lang="en-US" b="0" i="0" dirty="0">
                <a:effectLst/>
                <a:latin typeface="Audible Sans"/>
              </a:rPr>
              <a:t>Why We Expect More from Technology and Less from Each Other</a:t>
            </a:r>
          </a:p>
          <a:p>
            <a:endParaRPr lang="en-US" dirty="0"/>
          </a:p>
          <a:p>
            <a:r>
              <a:rPr lang="en-US"/>
              <a:t>['Philosophy', 'Workplace Culture’, 'Technology &amp; Society', 'Content Creation &amp; Social Media', 'History &amp; Culture', 'Aging &amp; Longevity', 'Adolescent Psychology’, ’Compulsive Disorders','Anxiety Disorders', 'School-Age Children', 'Teenagers', 'Fatherhood', 'Motherhood', 'Science',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3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84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‘targeted’ strategy still excludes the 82% of Audible titles (conservatively).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4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8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0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17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information</a:t>
            </a:r>
          </a:p>
          <a:p>
            <a:r>
              <a:rPr lang="en-US" dirty="0"/>
              <a:t>Podcasts</a:t>
            </a:r>
          </a:p>
          <a:p>
            <a:r>
              <a:rPr lang="en-US" dirty="0"/>
              <a:t>Audible data collection could be expanded by fine grain review data.</a:t>
            </a:r>
          </a:p>
          <a:p>
            <a:r>
              <a:rPr lang="en-US" dirty="0"/>
              <a:t>More creative graphs</a:t>
            </a:r>
          </a:p>
          <a:p>
            <a:r>
              <a:rPr lang="en-US" dirty="0"/>
              <a:t>Better formatting in the notebook</a:t>
            </a:r>
          </a:p>
          <a:p>
            <a:r>
              <a:rPr lang="en-US" dirty="0"/>
              <a:t>Felt like I couldn’t find a through line</a:t>
            </a:r>
          </a:p>
          <a:p>
            <a:r>
              <a:rPr lang="en-US" dirty="0"/>
              <a:t>Capture plus vs premium plus titles?</a:t>
            </a:r>
          </a:p>
          <a:p>
            <a:r>
              <a:rPr lang="en-US" dirty="0"/>
              <a:t>Audible might have dynamic categories. Number of titles increased and decreased across categories.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17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5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8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8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2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8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9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BB3832-C1DF-4199-80C5-191220E93956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hyperlink" Target="https://news.ycombinator.com/item?id=271083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26" Type="http://schemas.openxmlformats.org/officeDocument/2006/relationships/diagramColors" Target="../diagrams/colors6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5" Type="http://schemas.openxmlformats.org/officeDocument/2006/relationships/diagramQuickStyle" Target="../diagrams/quickStyle6.xml"/><Relationship Id="rId2" Type="http://schemas.openxmlformats.org/officeDocument/2006/relationships/notesSlide" Target="../notesSlides/notesSlide21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29" Type="http://schemas.openxmlformats.org/officeDocument/2006/relationships/diagramLayout" Target="../diagrams/layout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24" Type="http://schemas.openxmlformats.org/officeDocument/2006/relationships/diagramLayout" Target="../diagrams/layout6.xml"/><Relationship Id="rId32" Type="http://schemas.microsoft.com/office/2007/relationships/diagramDrawing" Target="../diagrams/drawing7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23" Type="http://schemas.openxmlformats.org/officeDocument/2006/relationships/diagramData" Target="../diagrams/data6.xml"/><Relationship Id="rId28" Type="http://schemas.openxmlformats.org/officeDocument/2006/relationships/diagramData" Target="../diagrams/data7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31" Type="http://schemas.openxmlformats.org/officeDocument/2006/relationships/diagramColors" Target="../diagrams/colors7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Relationship Id="rId27" Type="http://schemas.microsoft.com/office/2007/relationships/diagramDrawing" Target="../diagrams/drawing6.xml"/><Relationship Id="rId30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1-03-31/netflix-s-lupin-highlights-how-dubbed-shows-are-taking-off-globall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eeSdJfLfx1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40106204531/http:/www.nextadvisor.com/blog/2013/02/04/audibles-audiobook-creation-exchange-reports-big-growth-in-201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A70AAFEB-3069-4359-A290-B9B54EFE7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b="10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2653C-B391-4E7C-9FB3-631A800E8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Audiobooks by Audible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2219F-177A-432A-99AC-68BF2EFE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581" y="4455620"/>
            <a:ext cx="968787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web scraping project By James Welch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56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5FCD0F-D7D3-48AB-A84E-61347E171CA9}"/>
              </a:ext>
            </a:extLst>
          </p:cNvPr>
          <p:cNvGrpSpPr/>
          <p:nvPr/>
        </p:nvGrpSpPr>
        <p:grpSpPr>
          <a:xfrm>
            <a:off x="861085" y="1843712"/>
            <a:ext cx="10469830" cy="4052850"/>
            <a:chOff x="861085" y="1843712"/>
            <a:chExt cx="10469830" cy="405285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48393C5-1E70-44C4-B5AB-492883D8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547" y="1843712"/>
              <a:ext cx="5940368" cy="4052850"/>
            </a:xfrm>
            <a:prstGeom prst="rect">
              <a:avLst/>
            </a:prstGeom>
          </p:spPr>
        </p:pic>
        <p:pic>
          <p:nvPicPr>
            <p:cNvPr id="5" name="Picture 4" descr="Diagram, histogram&#10;&#10;Description automatically generated">
              <a:extLst>
                <a:ext uri="{FF2B5EF4-FFF2-40B4-BE49-F238E27FC236}">
                  <a16:creationId xmlns:a16="http://schemas.microsoft.com/office/drawing/2014/main" id="{4977D21F-322D-40B1-AB17-DAB9B344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85" y="1843712"/>
              <a:ext cx="4240785" cy="405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13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DCF1D09-1F0D-4328-9A76-D24BF035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26" y="1254705"/>
            <a:ext cx="4862026" cy="4998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3A3DF-9C9D-4331-B817-3E0538FD1CCB}"/>
              </a:ext>
            </a:extLst>
          </p:cNvPr>
          <p:cNvSpPr txBox="1"/>
          <p:nvPr/>
        </p:nvSpPr>
        <p:spPr>
          <a:xfrm>
            <a:off x="923208" y="1698591"/>
            <a:ext cx="447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Audible Membership: $14.95 / month.</a:t>
            </a:r>
          </a:p>
          <a:p>
            <a:endParaRPr lang="en-US" dirty="0"/>
          </a:p>
          <a:p>
            <a:r>
              <a:rPr lang="en-US" dirty="0"/>
              <a:t>57% of audiobooks are more expensive.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442C685-7093-470E-9190-A1F51CF89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8672"/>
              </p:ext>
            </p:extLst>
          </p:nvPr>
        </p:nvGraphicFramePr>
        <p:xfrm>
          <a:off x="1311897" y="3240437"/>
          <a:ext cx="2495607" cy="250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053">
                  <a:extLst>
                    <a:ext uri="{9D8B030D-6E8A-4147-A177-3AD203B41FA5}">
                      <a16:colId xmlns:a16="http://schemas.microsoft.com/office/drawing/2014/main" val="6174690"/>
                    </a:ext>
                  </a:extLst>
                </a:gridCol>
                <a:gridCol w="1309554">
                  <a:extLst>
                    <a:ext uri="{9D8B030D-6E8A-4147-A177-3AD203B41FA5}">
                      <a16:colId xmlns:a16="http://schemas.microsoft.com/office/drawing/2014/main" val="9133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La Carte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3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6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045614"/>
                  </a:ext>
                </a:extLst>
              </a:tr>
              <a:tr h="37923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9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281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117C61-0CC4-41CE-B663-4F7793464261}"/>
              </a:ext>
            </a:extLst>
          </p:cNvPr>
          <p:cNvSpPr txBox="1"/>
          <p:nvPr/>
        </p:nvSpPr>
        <p:spPr>
          <a:xfrm>
            <a:off x="9659910" y="4926331"/>
            <a:ext cx="1336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2539 audiobooks excluded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55D379-642E-4FBC-8AFD-E90D076E1C91}"/>
              </a:ext>
            </a:extLst>
          </p:cNvPr>
          <p:cNvGrpSpPr/>
          <p:nvPr/>
        </p:nvGrpSpPr>
        <p:grpSpPr>
          <a:xfrm>
            <a:off x="9238032" y="2337395"/>
            <a:ext cx="2487066" cy="1806084"/>
            <a:chOff x="3574088" y="3554391"/>
            <a:chExt cx="2487066" cy="18060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6D023E-D3B4-4F6A-ABFB-E18D051A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088" y="3554391"/>
              <a:ext cx="2487066" cy="14367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C80855-8D1C-4D39-9542-E5C536C7D80B}"/>
                </a:ext>
              </a:extLst>
            </p:cNvPr>
            <p:cNvSpPr txBox="1"/>
            <p:nvPr/>
          </p:nvSpPr>
          <p:spPr>
            <a:xfrm>
              <a:off x="4345377" y="4991143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F9127"/>
                  </a:solidFill>
                </a:rPr>
                <a:t>$115.95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03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965753" y="1529187"/>
            <a:ext cx="5138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audiobook length is 6 hours with a long tail.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Lengths determined lazily (on first listen).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Longest audiobook clocks in at 143 hours.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8E4884-07F8-4BCF-8052-DFD9D6AA9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91" y="1328611"/>
            <a:ext cx="4974307" cy="4761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9DD45-9F0C-42A3-86DA-FDF83D0D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53" y="3936395"/>
            <a:ext cx="4450536" cy="20291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976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3 hours: deep dive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1066798" y="1720840"/>
            <a:ext cx="43338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>
                <a:hlinkClick r:id="rId2"/>
              </a:rPr>
              <a:t>Y combinator blog</a:t>
            </a:r>
            <a:r>
              <a:rPr lang="en-US" dirty="0"/>
              <a:t> reported 3 hours as the cutoff for a royalty increase.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evidence for differences in royalty rates.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Platform sets prices, ACX provides </a:t>
            </a:r>
            <a:r>
              <a:rPr lang="en-US" dirty="0">
                <a:hlinkClick r:id="rId3"/>
              </a:rPr>
              <a:t>expected pricing table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1-3 hours:   $6.95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3-5 hours:   $14.95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5-10 hours: $19.95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881CC92-D17D-4B3A-B068-CB9F9068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52" y="1233818"/>
            <a:ext cx="5108308" cy="49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FA23F5-62C4-43BB-AA27-90A651670094}"/>
              </a:ext>
            </a:extLst>
          </p:cNvPr>
          <p:cNvGrpSpPr/>
          <p:nvPr/>
        </p:nvGrpSpPr>
        <p:grpSpPr>
          <a:xfrm>
            <a:off x="1370211" y="1632605"/>
            <a:ext cx="9148390" cy="4322413"/>
            <a:chOff x="1370211" y="1632605"/>
            <a:chExt cx="9148390" cy="4322413"/>
          </a:xfrm>
        </p:grpSpPr>
        <p:pic>
          <p:nvPicPr>
            <p:cNvPr id="2" name="Picture 1" descr="Chart, histogram&#10;&#10;Description automatically generated">
              <a:extLst>
                <a:ext uri="{FF2B5EF4-FFF2-40B4-BE49-F238E27FC236}">
                  <a16:creationId xmlns:a16="http://schemas.microsoft.com/office/drawing/2014/main" id="{2788210B-567D-4946-A9F9-3289A7FE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211" y="1632605"/>
              <a:ext cx="4515634" cy="4322413"/>
            </a:xfrm>
            <a:prstGeom prst="rect">
              <a:avLst/>
            </a:prstGeom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65FB56-8884-4947-AFC9-29281457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32605"/>
              <a:ext cx="4422601" cy="4322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45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B0D0D6-EE59-4A88-AD8A-BC3F65F7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73654"/>
              </p:ext>
            </p:extLst>
          </p:nvPr>
        </p:nvGraphicFramePr>
        <p:xfrm>
          <a:off x="1111306" y="1663889"/>
          <a:ext cx="3962879" cy="353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40">
                  <a:extLst>
                    <a:ext uri="{9D8B030D-6E8A-4147-A177-3AD203B41FA5}">
                      <a16:colId xmlns:a16="http://schemas.microsoft.com/office/drawing/2014/main" val="3788582701"/>
                    </a:ext>
                  </a:extLst>
                </a:gridCol>
                <a:gridCol w="1466813">
                  <a:extLst>
                    <a:ext uri="{9D8B030D-6E8A-4147-A177-3AD203B41FA5}">
                      <a16:colId xmlns:a16="http://schemas.microsoft.com/office/drawing/2014/main" val="3605472743"/>
                    </a:ext>
                  </a:extLst>
                </a:gridCol>
                <a:gridCol w="1392626">
                  <a:extLst>
                    <a:ext uri="{9D8B030D-6E8A-4147-A177-3AD203B41FA5}">
                      <a16:colId xmlns:a16="http://schemas.microsoft.com/office/drawing/2014/main" val="1828514811"/>
                    </a:ext>
                  </a:extLst>
                </a:gridCol>
              </a:tblGrid>
              <a:tr h="8229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Length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ACX suggested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Observed Pricing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9123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$7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7120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 – $10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2499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3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$10 - 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$14.95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0508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5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$15 - 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52035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10 –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$20 - 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59204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$25 - 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8994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8D097AC-BD5B-4B1F-8FF8-589912888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1" y="1443094"/>
            <a:ext cx="6066148" cy="452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C7BEF-EEBF-4B87-8AD7-67087DAA1E92}"/>
              </a:ext>
            </a:extLst>
          </p:cNvPr>
          <p:cNvSpPr txBox="1"/>
          <p:nvPr/>
        </p:nvSpPr>
        <p:spPr>
          <a:xfrm>
            <a:off x="1111306" y="5194110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Audible Monthly Membership Price</a:t>
            </a:r>
          </a:p>
        </p:txBody>
      </p:sp>
    </p:spTree>
    <p:extLst>
      <p:ext uri="{BB962C8B-B14F-4D97-AF65-F5344CB8AC3E}">
        <p14:creationId xmlns:p14="http://schemas.microsoft.com/office/powerpoint/2010/main" val="31662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57FF8C-F761-45B7-BA84-B46B0B9ECF53}"/>
              </a:ext>
            </a:extLst>
          </p:cNvPr>
          <p:cNvGrpSpPr/>
          <p:nvPr/>
        </p:nvGrpSpPr>
        <p:grpSpPr>
          <a:xfrm>
            <a:off x="1111306" y="1467668"/>
            <a:ext cx="10310020" cy="4395013"/>
            <a:chOff x="1111306" y="1467668"/>
            <a:chExt cx="10310020" cy="4395013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08D097AC-BD5B-4B1F-8FF8-58991288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06" y="1467668"/>
              <a:ext cx="5887883" cy="4395012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390B3658-06B6-4E63-A2F7-483D0E7BB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069" y="1467668"/>
              <a:ext cx="4275257" cy="439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40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93FA377-E1A7-430D-9FB5-9DE89C355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6" y="2501174"/>
            <a:ext cx="11642103" cy="309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DA708-322D-401D-AFE5-E07B0CBA604D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books lengths are binned together, they are assigned different prices. Comparing $19.95 &amp; $24.95 from the 5-10hr bin. We can see that the main differences are the length and number of reviews.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8D3A2-E81D-4C9C-B01D-483489796AC5}"/>
              </a:ext>
            </a:extLst>
          </p:cNvPr>
          <p:cNvSpPr txBox="1"/>
          <p:nvPr/>
        </p:nvSpPr>
        <p:spPr>
          <a:xfrm>
            <a:off x="1556084" y="2231753"/>
            <a:ext cx="12024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Star 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64F9F-6FE6-464A-A2BC-B41D51EC50B2}"/>
              </a:ext>
            </a:extLst>
          </p:cNvPr>
          <p:cNvSpPr txBox="1"/>
          <p:nvPr/>
        </p:nvSpPr>
        <p:spPr>
          <a:xfrm>
            <a:off x="5146987" y="2231753"/>
            <a:ext cx="1898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Audiobook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44AA1-40E9-4AD6-B187-86C65F8D40FC}"/>
              </a:ext>
            </a:extLst>
          </p:cNvPr>
          <p:cNvSpPr txBox="1"/>
          <p:nvPr/>
        </p:nvSpPr>
        <p:spPr>
          <a:xfrm>
            <a:off x="9249097" y="2231753"/>
            <a:ext cx="19394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Ratings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0EC23-82B3-4F98-ABDD-7ABE9BAD090C}"/>
              </a:ext>
            </a:extLst>
          </p:cNvPr>
          <p:cNvGrpSpPr/>
          <p:nvPr/>
        </p:nvGrpSpPr>
        <p:grpSpPr>
          <a:xfrm>
            <a:off x="842212" y="5418163"/>
            <a:ext cx="2574759" cy="377353"/>
            <a:chOff x="842212" y="5418163"/>
            <a:chExt cx="2574759" cy="3773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D54D53-3969-4140-AE19-82263DD224F7}"/>
                </a:ext>
              </a:extLst>
            </p:cNvPr>
            <p:cNvSpPr txBox="1"/>
            <p:nvPr/>
          </p:nvSpPr>
          <p:spPr>
            <a:xfrm>
              <a:off x="842212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A48D82-6138-4DA2-A0C9-6B23C37AFF10}"/>
                </a:ext>
              </a:extLst>
            </p:cNvPr>
            <p:cNvSpPr txBox="1"/>
            <p:nvPr/>
          </p:nvSpPr>
          <p:spPr>
            <a:xfrm>
              <a:off x="2534655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6AAAF-0054-4DE0-9ED2-ED195B8168FE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8ED253-5835-46FB-92A0-90527344FB16}"/>
              </a:ext>
            </a:extLst>
          </p:cNvPr>
          <p:cNvGrpSpPr/>
          <p:nvPr/>
        </p:nvGrpSpPr>
        <p:grpSpPr>
          <a:xfrm>
            <a:off x="4866553" y="5418163"/>
            <a:ext cx="2574759" cy="369332"/>
            <a:chOff x="842212" y="5426184"/>
            <a:chExt cx="2574759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838A8E-2514-4917-AB84-F8087E016778}"/>
                </a:ext>
              </a:extLst>
            </p:cNvPr>
            <p:cNvSpPr txBox="1"/>
            <p:nvPr/>
          </p:nvSpPr>
          <p:spPr>
            <a:xfrm>
              <a:off x="842212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B6BF08-3D60-4111-B81B-0C4E7F372998}"/>
                </a:ext>
              </a:extLst>
            </p:cNvPr>
            <p:cNvSpPr txBox="1"/>
            <p:nvPr/>
          </p:nvSpPr>
          <p:spPr>
            <a:xfrm>
              <a:off x="2534655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FEE1B-39F2-41A7-B890-229093788FCD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9369F6-053C-4939-902D-65375D8C3354}"/>
              </a:ext>
            </a:extLst>
          </p:cNvPr>
          <p:cNvGrpSpPr/>
          <p:nvPr/>
        </p:nvGrpSpPr>
        <p:grpSpPr>
          <a:xfrm>
            <a:off x="8890894" y="5418163"/>
            <a:ext cx="2574759" cy="377353"/>
            <a:chOff x="842212" y="5418163"/>
            <a:chExt cx="2574759" cy="3773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AF089B-9FAC-414C-9CDC-3F7D8C2F3C48}"/>
                </a:ext>
              </a:extLst>
            </p:cNvPr>
            <p:cNvSpPr txBox="1"/>
            <p:nvPr/>
          </p:nvSpPr>
          <p:spPr>
            <a:xfrm>
              <a:off x="842212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$19.95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DD085B-6AE5-4406-833C-2118E98019E6}"/>
                </a:ext>
              </a:extLst>
            </p:cNvPr>
            <p:cNvSpPr txBox="1"/>
            <p:nvPr/>
          </p:nvSpPr>
          <p:spPr>
            <a:xfrm>
              <a:off x="2534655" y="5418163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$24.95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1AF457-5F80-4CB1-9E36-01335337CD02}"/>
                </a:ext>
              </a:extLst>
            </p:cNvPr>
            <p:cNvSpPr txBox="1"/>
            <p:nvPr/>
          </p:nvSpPr>
          <p:spPr>
            <a:xfrm>
              <a:off x="1724528" y="5426184"/>
              <a:ext cx="882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54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62889E-735C-4FC5-A5E3-F11794272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03" y="1272807"/>
            <a:ext cx="6388637" cy="449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6C8E5-C27C-41E6-B55A-F19494D4D019}"/>
              </a:ext>
            </a:extLst>
          </p:cNvPr>
          <p:cNvSpPr txBox="1"/>
          <p:nvPr/>
        </p:nvSpPr>
        <p:spPr>
          <a:xfrm>
            <a:off x="781368" y="1951299"/>
            <a:ext cx="40392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and Length positively correlated at ~ $2.50/hr.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Hot-spots agree with ACX pricing.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Modeling to understand relationship with other variables.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43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D07D040-3C20-4C0E-9E21-995DBE78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9" y="1426176"/>
            <a:ext cx="4652540" cy="450342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E24978-16FA-4BDB-9623-C41C5DD5C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25" y="1416749"/>
            <a:ext cx="4652540" cy="4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7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Background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BF88FB7-060A-4E9A-B68F-00F1BE5C5C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583503"/>
              </p:ext>
            </p:extLst>
          </p:nvPr>
        </p:nvGraphicFramePr>
        <p:xfrm>
          <a:off x="848558" y="1597779"/>
          <a:ext cx="1049488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7565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A94A45-EB69-4D3D-8089-45CEBB7DFA53}"/>
              </a:ext>
            </a:extLst>
          </p:cNvPr>
          <p:cNvGrpSpPr/>
          <p:nvPr/>
        </p:nvGrpSpPr>
        <p:grpSpPr>
          <a:xfrm>
            <a:off x="6345906" y="1359260"/>
            <a:ext cx="4779292" cy="4503420"/>
            <a:chOff x="940051" y="1359260"/>
            <a:chExt cx="4779292" cy="4503420"/>
          </a:xfrm>
        </p:grpSpPr>
        <p:pic>
          <p:nvPicPr>
            <p:cNvPr id="8" name="Picture 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F6D0A6A-FBA8-419B-A502-C0F7A60E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51" y="1359260"/>
              <a:ext cx="4779292" cy="45034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EC8A1-E1AE-4F19-AE2A-5FCCBBA0891E}"/>
                </a:ext>
              </a:extLst>
            </p:cNvPr>
            <p:cNvSpPr txBox="1"/>
            <p:nvPr/>
          </p:nvSpPr>
          <p:spPr>
            <a:xfrm>
              <a:off x="4065391" y="3523998"/>
              <a:ext cx="1464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Ready Player One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DEC6D7-85E8-49FF-BF56-34D63CD24F7A}"/>
                </a:ext>
              </a:extLst>
            </p:cNvPr>
            <p:cNvSpPr txBox="1"/>
            <p:nvPr/>
          </p:nvSpPr>
          <p:spPr>
            <a:xfrm>
              <a:off x="3034916" y="4104207"/>
              <a:ext cx="2060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Where the Crawdads Sing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50990E-051B-46E4-86CE-E35F320EB1BD}"/>
                </a:ext>
              </a:extLst>
            </p:cNvPr>
            <p:cNvSpPr txBox="1"/>
            <p:nvPr/>
          </p:nvSpPr>
          <p:spPr>
            <a:xfrm>
              <a:off x="3186668" y="4520814"/>
              <a:ext cx="1133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Born a Crime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AFAD8D-3374-4531-A6B6-805A20F77A57}"/>
                </a:ext>
              </a:extLst>
            </p:cNvPr>
            <p:cNvCxnSpPr>
              <a:cxnSpLocks/>
            </p:cNvCxnSpPr>
            <p:nvPr/>
          </p:nvCxnSpPr>
          <p:spPr>
            <a:xfrm>
              <a:off x="5178829" y="3906982"/>
              <a:ext cx="230636" cy="1363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56613-AE2D-4415-8A7C-59BBB6643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0190" y="4466253"/>
              <a:ext cx="213240" cy="804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BBDBF-D688-4D23-9279-6DA625E7ABFA}"/>
                </a:ext>
              </a:extLst>
            </p:cNvPr>
            <p:cNvSpPr txBox="1"/>
            <p:nvPr/>
          </p:nvSpPr>
          <p:spPr>
            <a:xfrm>
              <a:off x="2957666" y="4810548"/>
              <a:ext cx="904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Becoming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A34DE-AE9D-4F74-B036-634DF85C2280}"/>
                </a:ext>
              </a:extLst>
            </p:cNvPr>
            <p:cNvCxnSpPr>
              <a:cxnSpLocks/>
            </p:cNvCxnSpPr>
            <p:nvPr/>
          </p:nvCxnSpPr>
          <p:spPr>
            <a:xfrm>
              <a:off x="3888923" y="5151590"/>
              <a:ext cx="228891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ACDEE-7B30-464F-AFF3-070A54158F0C}"/>
                </a:ext>
              </a:extLst>
            </p:cNvPr>
            <p:cNvCxnSpPr>
              <a:cxnSpLocks/>
            </p:cNvCxnSpPr>
            <p:nvPr/>
          </p:nvCxnSpPr>
          <p:spPr>
            <a:xfrm>
              <a:off x="4160409" y="4878749"/>
              <a:ext cx="228891" cy="39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1EFE65E-C554-47FA-AC9E-FD0ABBAF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8" y="1359260"/>
            <a:ext cx="4563067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1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9BD10BF-19F0-4EB1-9795-BA9FAA7F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94" r="38437"/>
          <a:stretch/>
        </p:blipFill>
        <p:spPr>
          <a:xfrm>
            <a:off x="1689134" y="1282214"/>
            <a:ext cx="2658276" cy="2448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723F1-4B5B-46E4-86C0-FD20CED8C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37" b="49594"/>
          <a:stretch/>
        </p:blipFill>
        <p:spPr>
          <a:xfrm>
            <a:off x="1689134" y="3827677"/>
            <a:ext cx="2658276" cy="2448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D9648-4D7B-4199-B64C-26544267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50" y="1282214"/>
            <a:ext cx="5635724" cy="1944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E218-941F-4A89-93D1-76C8EF266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50" y="3364831"/>
            <a:ext cx="5635724" cy="2911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16FC3-F512-4CD4-BB76-4BECA41406E1}"/>
              </a:ext>
            </a:extLst>
          </p:cNvPr>
          <p:cNvCxnSpPr/>
          <p:nvPr/>
        </p:nvCxnSpPr>
        <p:spPr>
          <a:xfrm flipH="1">
            <a:off x="3962400" y="3617495"/>
            <a:ext cx="2486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61EE3E-7C50-4DA0-A595-4EBA0618F64B}"/>
              </a:ext>
            </a:extLst>
          </p:cNvPr>
          <p:cNvCxnSpPr/>
          <p:nvPr/>
        </p:nvCxnSpPr>
        <p:spPr>
          <a:xfrm flipH="1">
            <a:off x="3962399" y="6144126"/>
            <a:ext cx="2486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9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Obama vs. Obama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E9B8F-9BB9-444C-AB97-B9E0A3F02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"/>
          <a:stretch/>
        </p:blipFill>
        <p:spPr>
          <a:xfrm>
            <a:off x="6501353" y="1080076"/>
            <a:ext cx="4383495" cy="24910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3A817-79E3-418F-B42C-840E18B7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53" y="3682004"/>
            <a:ext cx="4383495" cy="24998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BE0382-0620-49BE-BC6C-9322AC3FD6CA}"/>
              </a:ext>
            </a:extLst>
          </p:cNvPr>
          <p:cNvSpPr txBox="1"/>
          <p:nvPr/>
        </p:nvSpPr>
        <p:spPr>
          <a:xfrm>
            <a:off x="1066798" y="2001437"/>
            <a:ext cx="3879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Self-narrate or pay voice actor.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Actors paid per hour or revenue share.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draw to Celebrity self-narration.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these books different? </a:t>
            </a:r>
          </a:p>
          <a:p>
            <a:r>
              <a:rPr lang="en-US" dirty="0"/>
              <a:t>Are they becoming more popular?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9B1812-E984-4DAB-8977-763715A724F5}"/>
              </a:ext>
            </a:extLst>
          </p:cNvPr>
          <p:cNvSpPr txBox="1"/>
          <p:nvPr/>
        </p:nvSpPr>
        <p:spPr>
          <a:xfrm>
            <a:off x="5114055" y="330425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Oprah’s </a:t>
            </a:r>
          </a:p>
          <a:p>
            <a:r>
              <a:rPr lang="en-US" dirty="0"/>
              <a:t>Book Club?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7AB3F8-1493-4FCC-A6D6-47E5E14A2449}"/>
              </a:ext>
            </a:extLst>
          </p:cNvPr>
          <p:cNvCxnSpPr>
            <a:cxnSpLocks/>
          </p:cNvCxnSpPr>
          <p:nvPr/>
        </p:nvCxnSpPr>
        <p:spPr>
          <a:xfrm flipV="1">
            <a:off x="5813116" y="2871744"/>
            <a:ext cx="538778" cy="44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3C7FE1-D3D4-475B-B24F-3E0765914982}"/>
              </a:ext>
            </a:extLst>
          </p:cNvPr>
          <p:cNvCxnSpPr>
            <a:cxnSpLocks/>
          </p:cNvCxnSpPr>
          <p:nvPr/>
        </p:nvCxnSpPr>
        <p:spPr>
          <a:xfrm>
            <a:off x="5841544" y="4015459"/>
            <a:ext cx="510350" cy="23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DFB1BC-696F-47D5-BCDD-FA5764F63339}"/>
              </a:ext>
            </a:extLst>
          </p:cNvPr>
          <p:cNvSpPr txBox="1"/>
          <p:nvPr/>
        </p:nvSpPr>
        <p:spPr>
          <a:xfrm>
            <a:off x="5530211" y="272736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878DF9-5921-4CC9-8E8C-FEBEA54FFD5D}"/>
              </a:ext>
            </a:extLst>
          </p:cNvPr>
          <p:cNvSpPr txBox="1"/>
          <p:nvPr/>
        </p:nvSpPr>
        <p:spPr>
          <a:xfrm>
            <a:off x="5585329" y="413145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0713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F76483-E508-4B94-8A69-E5502913C1A3}"/>
              </a:ext>
            </a:extLst>
          </p:cNvPr>
          <p:cNvGrpSpPr/>
          <p:nvPr/>
        </p:nvGrpSpPr>
        <p:grpSpPr>
          <a:xfrm>
            <a:off x="1590502" y="2850731"/>
            <a:ext cx="8888993" cy="2499825"/>
            <a:chOff x="1590502" y="2850731"/>
            <a:chExt cx="8888993" cy="2499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92BE87-C45B-45C0-AAB1-EF6E05F68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81"/>
            <a:stretch/>
          </p:blipFill>
          <p:spPr>
            <a:xfrm>
              <a:off x="1590502" y="2850731"/>
              <a:ext cx="4383495" cy="249102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5204B9-51A6-42F8-A4EC-0A74E361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50731"/>
              <a:ext cx="4383495" cy="249982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44422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Narrator: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B981ED3-292D-44A9-84C8-28A1AE4C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1" y="1243944"/>
            <a:ext cx="6909480" cy="4618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4314F-ED30-4BD7-85DE-261C547F5775}"/>
              </a:ext>
            </a:extLst>
          </p:cNvPr>
          <p:cNvSpPr txBox="1"/>
          <p:nvPr/>
        </p:nvSpPr>
        <p:spPr>
          <a:xfrm>
            <a:off x="756239" y="2537649"/>
            <a:ext cx="3664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Self-narrating authors since 1998.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Self-narration grows with Audible Library.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Narrator: Percent of Library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1F66C98-8B56-4289-9EAC-E7996790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67" y="1405376"/>
            <a:ext cx="6630067" cy="452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CBE37-F208-43EE-AC9C-5EDA2049881C}"/>
              </a:ext>
            </a:extLst>
          </p:cNvPr>
          <p:cNvSpPr txBox="1"/>
          <p:nvPr/>
        </p:nvSpPr>
        <p:spPr>
          <a:xfrm>
            <a:off x="756239" y="1865414"/>
            <a:ext cx="36649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percentage, Self-Narration has been decreasing.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past decade, it has appeared to stabilize.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originals and translations will further erode this trend.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distinct advantage across ratings, price, length, or listing.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28164AC-1267-4F5D-ADC7-0E3E38F8FA8B}"/>
              </a:ext>
            </a:extLst>
          </p:cNvPr>
          <p:cNvGrpSpPr/>
          <p:nvPr/>
        </p:nvGrpSpPr>
        <p:grpSpPr>
          <a:xfrm>
            <a:off x="894784" y="2202976"/>
            <a:ext cx="8895194" cy="3476824"/>
            <a:chOff x="894784" y="2202976"/>
            <a:chExt cx="8895194" cy="3476824"/>
          </a:xfrm>
        </p:grpSpPr>
        <p:pic>
          <p:nvPicPr>
            <p:cNvPr id="2" name="Picture 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6C9210E-9DD5-4590-A948-28999522B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84" y="2202976"/>
              <a:ext cx="5201216" cy="3476824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DB06048A-E188-4F64-89C4-C5CBB4426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086" y="2202976"/>
              <a:ext cx="3525892" cy="3476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591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 vs Library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2D2D64B-4844-4275-B7C5-7710FFDE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51" y="2106132"/>
            <a:ext cx="5008656" cy="3417184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F8C12CDA-7CD0-47C0-81AF-8456E24BB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2106131"/>
            <a:ext cx="5008656" cy="34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Authors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14205"/>
              </p:ext>
            </p:extLst>
          </p:nvPr>
        </p:nvGraphicFramePr>
        <p:xfrm>
          <a:off x="721674" y="1456309"/>
          <a:ext cx="561313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J. M. Gardner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Charles River Editors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Innovative Language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William Shakespeare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Great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Captivating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Greater Than a Tourist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James Patterson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Prolific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5E3F726-C545-4E9A-9E09-3FDD68C1B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10" y="1333839"/>
            <a:ext cx="4651240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77245"/>
              </p:ext>
            </p:extLst>
          </p:nvPr>
        </p:nvGraphicFramePr>
        <p:xfrm>
          <a:off x="721674" y="1456309"/>
          <a:ext cx="561313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Uncredited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Scott Brick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 Kessel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Cassandra Campbell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Simon 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Intuitive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306B2A4-426A-46B0-ADF7-7DC973FB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03" y="1199219"/>
            <a:ext cx="4743736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Amazon &amp; Books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18B55C-84AC-4293-A2D7-8FC1D98D7381}"/>
              </a:ext>
            </a:extLst>
          </p:cNvPr>
          <p:cNvGrpSpPr/>
          <p:nvPr/>
        </p:nvGrpSpPr>
        <p:grpSpPr>
          <a:xfrm>
            <a:off x="425578" y="1202624"/>
            <a:ext cx="9854410" cy="4868233"/>
            <a:chOff x="363775" y="2329563"/>
            <a:chExt cx="9854410" cy="486823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F1F36B-F401-4872-B978-842813BCFFE7}"/>
                </a:ext>
              </a:extLst>
            </p:cNvPr>
            <p:cNvSpPr/>
            <p:nvPr/>
          </p:nvSpPr>
          <p:spPr>
            <a:xfrm>
              <a:off x="458897" y="4947675"/>
              <a:ext cx="9759287" cy="225012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629014D-1AB6-4211-9687-7176FB3783CF}"/>
                </a:ext>
              </a:extLst>
            </p:cNvPr>
            <p:cNvSpPr/>
            <p:nvPr/>
          </p:nvSpPr>
          <p:spPr>
            <a:xfrm>
              <a:off x="5179501" y="2329563"/>
              <a:ext cx="5038684" cy="4868233"/>
            </a:xfrm>
            <a:prstGeom prst="roundRect">
              <a:avLst>
                <a:gd name="adj" fmla="val 8809"/>
              </a:avLst>
            </a:prstGeom>
            <a:solidFill>
              <a:srgbClr val="C2BC80">
                <a:alpha val="32941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3F19C9-793B-4D47-9FE6-AD3E5931E74E}"/>
                </a:ext>
              </a:extLst>
            </p:cNvPr>
            <p:cNvSpPr/>
            <p:nvPr/>
          </p:nvSpPr>
          <p:spPr>
            <a:xfrm>
              <a:off x="5501816" y="5275204"/>
              <a:ext cx="2109798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(Books)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42065D-C389-474C-922E-6135172E0F8B}"/>
                </a:ext>
              </a:extLst>
            </p:cNvPr>
            <p:cNvSpPr/>
            <p:nvPr/>
          </p:nvSpPr>
          <p:spPr>
            <a:xfrm>
              <a:off x="7981244" y="5275204"/>
              <a:ext cx="2109798" cy="16373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Audible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5D1DD47-8265-4625-AA2F-802330807C30}"/>
                </a:ext>
              </a:extLst>
            </p:cNvPr>
            <p:cNvSpPr/>
            <p:nvPr/>
          </p:nvSpPr>
          <p:spPr>
            <a:xfrm>
              <a:off x="2853293" y="5275204"/>
              <a:ext cx="2160245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Goodreads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Organic Search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B15B0BE-C69D-4683-B920-5117F917CE88}"/>
                </a:ext>
              </a:extLst>
            </p:cNvPr>
            <p:cNvSpPr/>
            <p:nvPr/>
          </p:nvSpPr>
          <p:spPr>
            <a:xfrm>
              <a:off x="7807206" y="3114901"/>
              <a:ext cx="2283836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Audio Creation Exchange (ACX)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to Audio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840F93C-B340-49FD-9AF3-59E27A4C2903}"/>
                </a:ext>
              </a:extLst>
            </p:cNvPr>
            <p:cNvSpPr/>
            <p:nvPr/>
          </p:nvSpPr>
          <p:spPr>
            <a:xfrm>
              <a:off x="5313789" y="3114901"/>
              <a:ext cx="2283837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Publishing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Kindle Direct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Ala carte printing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362D5A-F0D0-4CA0-B842-67633483EC51}"/>
                </a:ext>
              </a:extLst>
            </p:cNvPr>
            <p:cNvCxnSpPr>
              <a:cxnSpLocks/>
            </p:cNvCxnSpPr>
            <p:nvPr/>
          </p:nvCxnSpPr>
          <p:spPr>
            <a:xfrm>
              <a:off x="8476151" y="2537566"/>
              <a:ext cx="0" cy="369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0D5C57-1C5E-4A56-8DAC-F5B68C68B049}"/>
                </a:ext>
              </a:extLst>
            </p:cNvPr>
            <p:cNvCxnSpPr>
              <a:cxnSpLocks/>
            </p:cNvCxnSpPr>
            <p:nvPr/>
          </p:nvCxnSpPr>
          <p:spPr>
            <a:xfrm>
              <a:off x="1302902" y="6210867"/>
              <a:ext cx="9198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A81AA-F19F-4DAF-ABB4-10F905734111}"/>
                </a:ext>
              </a:extLst>
            </p:cNvPr>
            <p:cNvSpPr txBox="1"/>
            <p:nvPr/>
          </p:nvSpPr>
          <p:spPr>
            <a:xfrm>
              <a:off x="5859008" y="2518526"/>
              <a:ext cx="2858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Author’s Journey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7E2F5C-B2AC-427B-B5E5-342E9FA3CE87}"/>
                </a:ext>
              </a:extLst>
            </p:cNvPr>
            <p:cNvSpPr txBox="1"/>
            <p:nvPr/>
          </p:nvSpPr>
          <p:spPr>
            <a:xfrm>
              <a:off x="363775" y="5740992"/>
              <a:ext cx="2798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Reader’s Journey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315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13FFAB02-9C16-48F2-98C0-EAD7FBD31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34" y="1199478"/>
            <a:ext cx="6736682" cy="4459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4CEA60-17B2-4476-9E1F-8EECD65D737B}"/>
              </a:ext>
            </a:extLst>
          </p:cNvPr>
          <p:cNvSpPr txBox="1"/>
          <p:nvPr/>
        </p:nvSpPr>
        <p:spPr>
          <a:xfrm>
            <a:off x="886459" y="1780659"/>
            <a:ext cx="3485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authors and narrators produce 1 audiobook.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narrator twice as productive.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Distribution of narrators has a ‘fatter’ tail.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03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370009-A392-4FE2-9811-C783E9D5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6" y="1780659"/>
            <a:ext cx="3152168" cy="3664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45FE0-CAD4-4359-A7E6-F9C6F88A4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3"/>
          <a:stretch/>
        </p:blipFill>
        <p:spPr>
          <a:xfrm>
            <a:off x="4176795" y="1780659"/>
            <a:ext cx="3272968" cy="362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DDD1-B5D6-4081-9421-670232243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897" y="1130014"/>
            <a:ext cx="3885779" cy="2530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3E585-5E00-4FD3-842F-4B8727DB1F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868"/>
          <a:stretch/>
        </p:blipFill>
        <p:spPr>
          <a:xfrm>
            <a:off x="7746897" y="3804426"/>
            <a:ext cx="3893113" cy="230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78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008B980-6A95-47BE-AB1F-B062F0F8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52011"/>
            <a:ext cx="4984694" cy="477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249BA-6744-4350-84FF-11ECB9AD4601}"/>
              </a:ext>
            </a:extLst>
          </p:cNvPr>
          <p:cNvSpPr txBox="1"/>
          <p:nvPr/>
        </p:nvSpPr>
        <p:spPr>
          <a:xfrm>
            <a:off x="1234440" y="1432560"/>
            <a:ext cx="4099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function like tags.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Audiobooks are in 1 category.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History is favored in cross-listing.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F9489B-BD70-4D4D-9E44-A70379C45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54457"/>
              </p:ext>
            </p:extLst>
          </p:nvPr>
        </p:nvGraphicFramePr>
        <p:xfrm>
          <a:off x="662806" y="4169214"/>
          <a:ext cx="5115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185115034"/>
                    </a:ext>
                  </a:extLst>
                </a:gridCol>
                <a:gridCol w="3680460">
                  <a:extLst>
                    <a:ext uri="{9D8B030D-6E8A-4147-A177-3AD203B41FA5}">
                      <a16:colId xmlns:a16="http://schemas.microsoft.com/office/drawing/2014/main" val="217758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Bloodlands: Europe Between Hitler…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9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Alone Together: Why we expect…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0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Hitler: A Global 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1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Chernobyl: The history of a Nuclear…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2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14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Categories: Greatest (&amp; Worst) Hits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23D649-1F20-41B8-9B8E-DC039E67890B}"/>
              </a:ext>
            </a:extLst>
          </p:cNvPr>
          <p:cNvGrpSpPr/>
          <p:nvPr/>
        </p:nvGrpSpPr>
        <p:grpSpPr>
          <a:xfrm>
            <a:off x="825490" y="1158749"/>
            <a:ext cx="2330445" cy="4540501"/>
            <a:chOff x="825490" y="1158749"/>
            <a:chExt cx="2330445" cy="4540501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6BD1A478-B6B6-4670-AA0A-089449938D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6651502"/>
                </p:ext>
              </p:extLst>
            </p:nvPr>
          </p:nvGraphicFramePr>
          <p:xfrm>
            <a:off x="825490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00998B-D0D1-4C82-8BEA-45BD46FC4216}"/>
                </a:ext>
              </a:extLst>
            </p:cNvPr>
            <p:cNvGrpSpPr/>
            <p:nvPr/>
          </p:nvGrpSpPr>
          <p:grpSpPr>
            <a:xfrm>
              <a:off x="1444606" y="3672354"/>
              <a:ext cx="247647" cy="207578"/>
              <a:chOff x="774699" y="3711959"/>
              <a:chExt cx="247647" cy="207578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2D1BE9C0-5A86-4BC2-868C-B2DFCEF33318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886A9783-2824-4667-8E9C-65C2E6C0C01E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910A0B-F6CC-4B78-950E-5E5B874D6E8D}"/>
              </a:ext>
            </a:extLst>
          </p:cNvPr>
          <p:cNvGrpSpPr/>
          <p:nvPr/>
        </p:nvGrpSpPr>
        <p:grpSpPr>
          <a:xfrm>
            <a:off x="2536818" y="1158749"/>
            <a:ext cx="2330445" cy="4540501"/>
            <a:chOff x="2536818" y="1158749"/>
            <a:chExt cx="2330445" cy="4540501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806F6CBE-C156-49C2-8E53-7892950012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4668577"/>
                </p:ext>
              </p:extLst>
            </p:nvPr>
          </p:nvGraphicFramePr>
          <p:xfrm>
            <a:off x="2536818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A36C56-EE0F-4C6B-BCD9-913A55DCD48C}"/>
                </a:ext>
              </a:extLst>
            </p:cNvPr>
            <p:cNvGrpSpPr/>
            <p:nvPr/>
          </p:nvGrpSpPr>
          <p:grpSpPr>
            <a:xfrm>
              <a:off x="3127359" y="3672354"/>
              <a:ext cx="247647" cy="207578"/>
              <a:chOff x="774699" y="3711959"/>
              <a:chExt cx="247647" cy="207578"/>
            </a:xfrm>
          </p:grpSpPr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71124E6C-B1BF-46FB-9671-2AE3DC0F54B4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A244182C-C603-4F78-891F-88C25137C2F6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4255AE-6637-4EB4-81DB-03211D73A8FE}"/>
              </a:ext>
            </a:extLst>
          </p:cNvPr>
          <p:cNvGrpSpPr/>
          <p:nvPr/>
        </p:nvGrpSpPr>
        <p:grpSpPr>
          <a:xfrm>
            <a:off x="4248146" y="1158749"/>
            <a:ext cx="2330445" cy="4540501"/>
            <a:chOff x="4248146" y="1158749"/>
            <a:chExt cx="2330445" cy="4540501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C1129326-22FD-402C-B319-5FC31EC6DF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4062705"/>
                </p:ext>
              </p:extLst>
            </p:nvPr>
          </p:nvGraphicFramePr>
          <p:xfrm>
            <a:off x="4248146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5FA690-0E13-4C5F-B5A8-6EEBD4987C56}"/>
                </a:ext>
              </a:extLst>
            </p:cNvPr>
            <p:cNvGrpSpPr/>
            <p:nvPr/>
          </p:nvGrpSpPr>
          <p:grpSpPr>
            <a:xfrm>
              <a:off x="4867262" y="3672354"/>
              <a:ext cx="247647" cy="207578"/>
              <a:chOff x="774699" y="3711959"/>
              <a:chExt cx="247647" cy="207578"/>
            </a:xfrm>
          </p:grpSpPr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8CE7FD0E-A5D1-424F-88A0-1782E2499D93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8F573B57-7795-4750-AF1B-AD5241DD5B7F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46CFB5-DE26-421B-8CFF-6FF01A9B08FB}"/>
              </a:ext>
            </a:extLst>
          </p:cNvPr>
          <p:cNvGrpSpPr/>
          <p:nvPr/>
        </p:nvGrpSpPr>
        <p:grpSpPr>
          <a:xfrm>
            <a:off x="5959474" y="1158749"/>
            <a:ext cx="2330445" cy="4540501"/>
            <a:chOff x="5959474" y="1158749"/>
            <a:chExt cx="2330445" cy="4540501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646767FD-D497-4851-A818-585AAB06CD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6326874"/>
                </p:ext>
              </p:extLst>
            </p:nvPr>
          </p:nvGraphicFramePr>
          <p:xfrm>
            <a:off x="5959474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3D8100-C67C-4B50-9985-0BD13EA54A19}"/>
                </a:ext>
              </a:extLst>
            </p:cNvPr>
            <p:cNvGrpSpPr/>
            <p:nvPr/>
          </p:nvGrpSpPr>
          <p:grpSpPr>
            <a:xfrm>
              <a:off x="6578590" y="3675528"/>
              <a:ext cx="247647" cy="207578"/>
              <a:chOff x="774699" y="3711959"/>
              <a:chExt cx="247647" cy="207578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29C73D3A-E00B-4554-A1E3-6297A9D7D2DE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51AF2346-D204-4F68-84B2-E22393487BD5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960128-18A4-4CBC-BE1A-3886D907967E}"/>
              </a:ext>
            </a:extLst>
          </p:cNvPr>
          <p:cNvGrpSpPr/>
          <p:nvPr/>
        </p:nvGrpSpPr>
        <p:grpSpPr>
          <a:xfrm>
            <a:off x="7670802" y="1158749"/>
            <a:ext cx="2330445" cy="4540501"/>
            <a:chOff x="7670802" y="1158749"/>
            <a:chExt cx="2330445" cy="4540501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6866BF3A-A6E7-4D48-950D-552BCF5F57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2258447"/>
                </p:ext>
              </p:extLst>
            </p:nvPr>
          </p:nvGraphicFramePr>
          <p:xfrm>
            <a:off x="7670802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715877-3C47-4EFB-AB79-40CAA9524EC6}"/>
                </a:ext>
              </a:extLst>
            </p:cNvPr>
            <p:cNvGrpSpPr/>
            <p:nvPr/>
          </p:nvGrpSpPr>
          <p:grpSpPr>
            <a:xfrm>
              <a:off x="8289905" y="3672354"/>
              <a:ext cx="247647" cy="207578"/>
              <a:chOff x="774699" y="3711959"/>
              <a:chExt cx="247647" cy="207578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DD3D57DA-7A80-4BFE-B026-A475EE22A77A}"/>
                  </a:ext>
                </a:extLst>
              </p:cNvPr>
              <p:cNvSpPr/>
              <p:nvPr/>
            </p:nvSpPr>
            <p:spPr>
              <a:xfrm>
                <a:off x="774699" y="3711959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61E33607-CA96-414F-BBB2-132FC0D28947}"/>
                  </a:ext>
                </a:extLst>
              </p:cNvPr>
              <p:cNvSpPr/>
              <p:nvPr/>
            </p:nvSpPr>
            <p:spPr>
              <a:xfrm>
                <a:off x="803274" y="3754821"/>
                <a:ext cx="219072" cy="164716"/>
              </a:xfrm>
              <a:prstGeom prst="parallelogram">
                <a:avLst>
                  <a:gd name="adj" fmla="val 1145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6E183A-B2AF-47AC-81CF-70ECD2BFF229}"/>
              </a:ext>
            </a:extLst>
          </p:cNvPr>
          <p:cNvCxnSpPr/>
          <p:nvPr/>
        </p:nvCxnSpPr>
        <p:spPr>
          <a:xfrm>
            <a:off x="1149406" y="1808245"/>
            <a:ext cx="0" cy="1864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C476E6-8042-4BD8-A4A2-E4A438992060}"/>
              </a:ext>
            </a:extLst>
          </p:cNvPr>
          <p:cNvCxnSpPr/>
          <p:nvPr/>
        </p:nvCxnSpPr>
        <p:spPr>
          <a:xfrm>
            <a:off x="1149406" y="3835141"/>
            <a:ext cx="0" cy="1864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9A0C48-4748-4539-A547-CF7E4A825B98}"/>
              </a:ext>
            </a:extLst>
          </p:cNvPr>
          <p:cNvSpPr txBox="1"/>
          <p:nvPr/>
        </p:nvSpPr>
        <p:spPr>
          <a:xfrm rot="16200000">
            <a:off x="619774" y="2514307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94993-CF1A-4097-99AA-75B8B7748F7E}"/>
              </a:ext>
            </a:extLst>
          </p:cNvPr>
          <p:cNvSpPr txBox="1"/>
          <p:nvPr/>
        </p:nvSpPr>
        <p:spPr>
          <a:xfrm rot="16200000">
            <a:off x="436743" y="4582528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3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C00280-B9C7-4F01-B5DA-A63588CF4D55}"/>
              </a:ext>
            </a:extLst>
          </p:cNvPr>
          <p:cNvGrpSpPr/>
          <p:nvPr/>
        </p:nvGrpSpPr>
        <p:grpSpPr>
          <a:xfrm>
            <a:off x="9382131" y="1158749"/>
            <a:ext cx="2330445" cy="4540501"/>
            <a:chOff x="9382131" y="1158749"/>
            <a:chExt cx="2330445" cy="4540501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74486B4D-4E90-4A7E-A648-87BD63D4CA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7152095"/>
                </p:ext>
              </p:extLst>
            </p:nvPr>
          </p:nvGraphicFramePr>
          <p:xfrm>
            <a:off x="9382131" y="1158749"/>
            <a:ext cx="2330445" cy="45405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A882F9-F775-43F5-907E-C3E993EFCBC2}"/>
                </a:ext>
              </a:extLst>
            </p:cNvPr>
            <p:cNvSpPr/>
            <p:nvPr/>
          </p:nvSpPr>
          <p:spPr>
            <a:xfrm>
              <a:off x="9986962" y="3672354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A0C51E0-029B-4E4C-A4AF-1850006E1854}"/>
                </a:ext>
              </a:extLst>
            </p:cNvPr>
            <p:cNvSpPr/>
            <p:nvPr/>
          </p:nvSpPr>
          <p:spPr>
            <a:xfrm>
              <a:off x="10015537" y="3715216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287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Language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1066798" y="1524161"/>
            <a:ext cx="2905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English: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91%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87% Titles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Recent growth isn’t  reflected in other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Netflix </a:t>
            </a:r>
            <a:r>
              <a:rPr lang="en-US" dirty="0">
                <a:hlinkClick r:id="rId3"/>
              </a:rPr>
              <a:t>expanding the offered languages </a:t>
            </a:r>
            <a:r>
              <a:rPr lang="en-US" dirty="0"/>
              <a:t>of its content.</a:t>
            </a:r>
          </a:p>
        </p:txBody>
      </p: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3018116-2CC3-4450-ACC5-6F49C6C50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95" y="1107023"/>
            <a:ext cx="7032314" cy="43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4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3BF407-F8DE-4967-91EC-D96F01B96675}"/>
              </a:ext>
            </a:extLst>
          </p:cNvPr>
          <p:cNvSpPr txBox="1"/>
          <p:nvPr/>
        </p:nvSpPr>
        <p:spPr>
          <a:xfrm>
            <a:off x="6296524" y="1701084"/>
            <a:ext cx="5128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Targeted landing pages for Chinese, Spanish, and Indian.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titles are available in main library.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Non-English titles tend to do worse: shorter, cheaper, and less reviewed.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49AC81-393F-44A3-9BD9-89E5B6D29C98}"/>
              </a:ext>
            </a:extLst>
          </p:cNvPr>
          <p:cNvGrpSpPr/>
          <p:nvPr/>
        </p:nvGrpSpPr>
        <p:grpSpPr>
          <a:xfrm>
            <a:off x="1134382" y="1080076"/>
            <a:ext cx="4657718" cy="5129749"/>
            <a:chOff x="6503387" y="1180297"/>
            <a:chExt cx="4657718" cy="51297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74206-315E-48EF-981D-FFEA33C8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3387" y="1180297"/>
              <a:ext cx="4651460" cy="1103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61133D-C637-46B7-B4EF-6A0A0978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505" y="2328771"/>
              <a:ext cx="4642600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E758E-766F-4A53-A3CE-4D8DC8E7E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4" b="9535"/>
            <a:stretch/>
          </p:blipFill>
          <p:spPr>
            <a:xfrm>
              <a:off x="6516677" y="3676593"/>
              <a:ext cx="4638170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2B821B-806B-4759-A8B3-4390A8087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177" t="9700" r="21011" b="6217"/>
            <a:stretch/>
          </p:blipFill>
          <p:spPr>
            <a:xfrm>
              <a:off x="6510031" y="5007637"/>
              <a:ext cx="4638171" cy="1302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00165A-B6C2-4B68-80AC-EB67352D8B58}"/>
              </a:ext>
            </a:extLst>
          </p:cNvPr>
          <p:cNvSpPr txBox="1"/>
          <p:nvPr/>
        </p:nvSpPr>
        <p:spPr>
          <a:xfrm>
            <a:off x="6296524" y="5244210"/>
            <a:ext cx="463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Audible </a:t>
            </a:r>
            <a:r>
              <a:rPr lang="en-US" u="sng" dirty="0" err="1"/>
              <a:t>Suno</a:t>
            </a:r>
            <a:r>
              <a:rPr lang="en-US" dirty="0"/>
              <a:t>: Free short-form Audible Originals by Indian Writers and Bollywood Stars.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AC4175-ADE2-4CCC-BE52-38DDC1E4C003}"/>
              </a:ext>
            </a:extLst>
          </p:cNvPr>
          <p:cNvCxnSpPr>
            <a:cxnSpLocks/>
          </p:cNvCxnSpPr>
          <p:nvPr/>
        </p:nvCxnSpPr>
        <p:spPr>
          <a:xfrm>
            <a:off x="6095998" y="1108651"/>
            <a:ext cx="0" cy="37109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54EACA-7C9C-47D7-A469-731A27675A5F}"/>
              </a:ext>
            </a:extLst>
          </p:cNvPr>
          <p:cNvCxnSpPr>
            <a:cxnSpLocks/>
          </p:cNvCxnSpPr>
          <p:nvPr/>
        </p:nvCxnSpPr>
        <p:spPr>
          <a:xfrm>
            <a:off x="6095998" y="4924927"/>
            <a:ext cx="0" cy="12848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747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1BFDA4-5E89-48A6-8258-54BF4DBA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" y="3023287"/>
            <a:ext cx="11974157" cy="2558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BD288-EA00-4D09-B57D-E14432EB33F5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Non-English titles tend to be shorter, sell for less, and garner fewer reviews. There seem to be more 5-star reviews however that is likely due to the low review count.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71E18-3BC7-40BF-8EEE-31AABBA9CA8B}"/>
              </a:ext>
            </a:extLst>
          </p:cNvPr>
          <p:cNvSpPr txBox="1"/>
          <p:nvPr/>
        </p:nvSpPr>
        <p:spPr>
          <a:xfrm>
            <a:off x="962025" y="2653955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4276D-31A0-41BB-B9B2-F43A7FB59B65}"/>
              </a:ext>
            </a:extLst>
          </p:cNvPr>
          <p:cNvSpPr txBox="1"/>
          <p:nvPr/>
        </p:nvSpPr>
        <p:spPr>
          <a:xfrm>
            <a:off x="10475660" y="26539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85DE1-CF24-478B-B121-5468726C1A6C}"/>
              </a:ext>
            </a:extLst>
          </p:cNvPr>
          <p:cNvSpPr txBox="1"/>
          <p:nvPr/>
        </p:nvSpPr>
        <p:spPr>
          <a:xfrm>
            <a:off x="4210050" y="2653955"/>
            <a:ext cx="82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76BE7-C218-4E7C-8AAC-BD8718AE6D94}"/>
              </a:ext>
            </a:extLst>
          </p:cNvPr>
          <p:cNvSpPr txBox="1"/>
          <p:nvPr/>
        </p:nvSpPr>
        <p:spPr>
          <a:xfrm>
            <a:off x="6785138" y="2653955"/>
            <a:ext cx="19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Ratings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9E5CA-12FF-4D64-8441-426B77B3B984}"/>
              </a:ext>
            </a:extLst>
          </p:cNvPr>
          <p:cNvSpPr txBox="1"/>
          <p:nvPr/>
        </p:nvSpPr>
        <p:spPr>
          <a:xfrm>
            <a:off x="404244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D0C72-2803-4D95-AAD2-2ADA6DD64916}"/>
              </a:ext>
            </a:extLst>
          </p:cNvPr>
          <p:cNvSpPr txBox="1"/>
          <p:nvPr/>
        </p:nvSpPr>
        <p:spPr>
          <a:xfrm>
            <a:off x="3346705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30837-727D-4B6A-8644-194BC6CF68BA}"/>
              </a:ext>
            </a:extLst>
          </p:cNvPr>
          <p:cNvSpPr txBox="1"/>
          <p:nvPr/>
        </p:nvSpPr>
        <p:spPr>
          <a:xfrm>
            <a:off x="6547105" y="535936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E197EB-5F3F-4704-97F6-09CD7FD4D6E7}"/>
              </a:ext>
            </a:extLst>
          </p:cNvPr>
          <p:cNvSpPr txBox="1"/>
          <p:nvPr/>
        </p:nvSpPr>
        <p:spPr>
          <a:xfrm>
            <a:off x="9641302" y="5367212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English          Non-English</a:t>
            </a:r>
          </a:p>
        </p:txBody>
      </p:sp>
    </p:spTree>
    <p:extLst>
      <p:ext uri="{BB962C8B-B14F-4D97-AF65-F5344CB8AC3E}">
        <p14:creationId xmlns:p14="http://schemas.microsoft.com/office/powerpoint/2010/main" val="2255791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Bottom-Up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4184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 changes the length of audiobooks.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Harry Potter translations to compute standard deviation for each entry.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percent standard deviation across languages is 7.4% of the length.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Unfortunely this led to many false negatives.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5604ADC-24BA-4BA2-BB0C-CE442F0C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409307"/>
            <a:ext cx="5210274" cy="467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8B471-7279-4D90-8440-897C45FE15BF}"/>
              </a:ext>
            </a:extLst>
          </p:cNvPr>
          <p:cNvSpPr txBox="1"/>
          <p:nvPr/>
        </p:nvSpPr>
        <p:spPr>
          <a:xfrm>
            <a:off x="9775272" y="2873879"/>
            <a:ext cx="13054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Harry Potter Book</a:t>
            </a:r>
          </a:p>
        </p:txBody>
      </p:sp>
    </p:spTree>
    <p:extLst>
      <p:ext uri="{BB962C8B-B14F-4D97-AF65-F5344CB8AC3E}">
        <p14:creationId xmlns:p14="http://schemas.microsoft.com/office/powerpoint/2010/main" val="179976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Top-Down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5165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purchase and retain if they have choice.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already holds some rights.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Production costs are linear at $200 / finished hour.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Scale or revenue sharing could further reduce price.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BAB0D-4F3F-45D3-9077-6CAF9926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04" y="1608114"/>
            <a:ext cx="2219635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19E18-F1CD-4978-AC90-0CAC48E1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23" b="13445"/>
          <a:stretch/>
        </p:blipFill>
        <p:spPr>
          <a:xfrm>
            <a:off x="9198573" y="3869654"/>
            <a:ext cx="2210108" cy="2228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C3788-0CD5-42AD-98FD-142DFF463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831" y="3869654"/>
            <a:ext cx="2210108" cy="2229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CEA8F-B32A-4787-94F8-8EAA06F1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573" y="1579535"/>
            <a:ext cx="2210108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989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1142AA-0075-43A5-99F8-7D695FA9BFAB}"/>
              </a:ext>
            </a:extLst>
          </p:cNvPr>
          <p:cNvSpPr/>
          <p:nvPr/>
        </p:nvSpPr>
        <p:spPr>
          <a:xfrm>
            <a:off x="1283606" y="1212667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A6FC61-149A-49EE-91FA-06EA1A684F9C}"/>
              </a:ext>
            </a:extLst>
          </p:cNvPr>
          <p:cNvSpPr/>
          <p:nvPr/>
        </p:nvSpPr>
        <p:spPr>
          <a:xfrm>
            <a:off x="4629415" y="1212667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6179CF4-21B6-4281-9993-7B88AB19B9E3}"/>
              </a:ext>
            </a:extLst>
          </p:cNvPr>
          <p:cNvSpPr/>
          <p:nvPr/>
        </p:nvSpPr>
        <p:spPr>
          <a:xfrm>
            <a:off x="8008842" y="1213376"/>
            <a:ext cx="2739893" cy="4733283"/>
          </a:xfrm>
          <a:prstGeom prst="roundRect">
            <a:avLst/>
          </a:prstGeom>
          <a:solidFill>
            <a:srgbClr val="E48312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E74A1B-AF79-4632-9192-2836B6FA368B}"/>
              </a:ext>
            </a:extLst>
          </p:cNvPr>
          <p:cNvGrpSpPr/>
          <p:nvPr/>
        </p:nvGrpSpPr>
        <p:grpSpPr>
          <a:xfrm>
            <a:off x="1544430" y="1360618"/>
            <a:ext cx="2119574" cy="2597877"/>
            <a:chOff x="1544430" y="1360618"/>
            <a:chExt cx="2119574" cy="2597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44529C-B4AB-485D-BFBA-4086E4304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185" b="13351"/>
            <a:stretch/>
          </p:blipFill>
          <p:spPr>
            <a:xfrm>
              <a:off x="1544430" y="1819422"/>
              <a:ext cx="2119574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97B38E-B016-412E-A74C-3795DFDA1C09}"/>
                </a:ext>
              </a:extLst>
            </p:cNvPr>
            <p:cNvSpPr txBox="1"/>
            <p:nvPr/>
          </p:nvSpPr>
          <p:spPr>
            <a:xfrm>
              <a:off x="2252421" y="1360618"/>
              <a:ext cx="703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Past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E6FA0-6B73-4F3A-A5D1-8DCBE0355151}"/>
              </a:ext>
            </a:extLst>
          </p:cNvPr>
          <p:cNvGrpSpPr/>
          <p:nvPr/>
        </p:nvGrpSpPr>
        <p:grpSpPr>
          <a:xfrm>
            <a:off x="4964948" y="1357756"/>
            <a:ext cx="2065143" cy="2600739"/>
            <a:chOff x="5495413" y="1357756"/>
            <a:chExt cx="2065143" cy="26007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47C4AA-AAFD-4537-BAF4-781218738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500" b="13068"/>
            <a:stretch/>
          </p:blipFill>
          <p:spPr>
            <a:xfrm>
              <a:off x="5495413" y="1819421"/>
              <a:ext cx="2065143" cy="21390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C4AC9-DB81-40A1-827A-CB0F3FE32895}"/>
                </a:ext>
              </a:extLst>
            </p:cNvPr>
            <p:cNvSpPr txBox="1"/>
            <p:nvPr/>
          </p:nvSpPr>
          <p:spPr>
            <a:xfrm>
              <a:off x="5959815" y="1357756"/>
              <a:ext cx="1136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Present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E250A-3898-4980-9DDF-38B78C984D51}"/>
              </a:ext>
            </a:extLst>
          </p:cNvPr>
          <p:cNvGrpSpPr/>
          <p:nvPr/>
        </p:nvGrpSpPr>
        <p:grpSpPr>
          <a:xfrm>
            <a:off x="8331036" y="1357755"/>
            <a:ext cx="2121853" cy="2600739"/>
            <a:chOff x="8331036" y="1357755"/>
            <a:chExt cx="2121853" cy="26007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9D8B6B-6D36-40DB-B2B6-4C75AD607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523" b="13445"/>
            <a:stretch/>
          </p:blipFill>
          <p:spPr>
            <a:xfrm>
              <a:off x="8331036" y="1819421"/>
              <a:ext cx="2121853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CB9F9-F671-463E-B676-50EE25977157}"/>
                </a:ext>
              </a:extLst>
            </p:cNvPr>
            <p:cNvSpPr txBox="1"/>
            <p:nvPr/>
          </p:nvSpPr>
          <p:spPr>
            <a:xfrm>
              <a:off x="8887272" y="1357755"/>
              <a:ext cx="1009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Future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63EB382-53E0-4215-AAD2-30157EC0AA5B}"/>
              </a:ext>
            </a:extLst>
          </p:cNvPr>
          <p:cNvSpPr txBox="1"/>
          <p:nvPr/>
        </p:nvSpPr>
        <p:spPr>
          <a:xfrm>
            <a:off x="1475850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Time Most Reviewed</a:t>
            </a:r>
          </a:p>
          <a:p>
            <a:endParaRPr lang="en-US" dirty="0"/>
          </a:p>
          <a:p>
            <a:r>
              <a:rPr lang="en-US" dirty="0"/>
              <a:t>Top Seller</a:t>
            </a:r>
          </a:p>
          <a:p>
            <a:endParaRPr lang="en-US" dirty="0"/>
          </a:p>
          <a:p>
            <a:r>
              <a:rPr lang="en-US" dirty="0"/>
              <a:t>My First Audiobook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FF21B-AB73-442E-A759-D4C7D40C15C2}"/>
              </a:ext>
            </a:extLst>
          </p:cNvPr>
          <p:cNvSpPr txBox="1"/>
          <p:nvPr/>
        </p:nvSpPr>
        <p:spPr>
          <a:xfrm>
            <a:off x="4875583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Audible Originals</a:t>
            </a:r>
          </a:p>
          <a:p>
            <a:endParaRPr lang="en-US" dirty="0"/>
          </a:p>
          <a:p>
            <a:r>
              <a:rPr lang="en-US" dirty="0"/>
              <a:t>Make the market</a:t>
            </a:r>
          </a:p>
          <a:p>
            <a:endParaRPr lang="en-US" dirty="0"/>
          </a:p>
          <a:p>
            <a:r>
              <a:rPr lang="en-US" dirty="0"/>
              <a:t>Recent Listen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FFB54-A2F9-44ED-BF0E-22F6A3451753}"/>
              </a:ext>
            </a:extLst>
          </p:cNvPr>
          <p:cNvSpPr txBox="1"/>
          <p:nvPr/>
        </p:nvSpPr>
        <p:spPr>
          <a:xfrm>
            <a:off x="8275316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</a:t>
            </a:r>
          </a:p>
          <a:p>
            <a:endParaRPr lang="en-US" dirty="0"/>
          </a:p>
          <a:p>
            <a:r>
              <a:rPr lang="en-US" dirty="0"/>
              <a:t>Grow the market</a:t>
            </a:r>
          </a:p>
          <a:p>
            <a:endParaRPr lang="en-US" dirty="0"/>
          </a:p>
          <a:p>
            <a:r>
              <a:rPr lang="en-US" dirty="0"/>
              <a:t>Reading List Addition</a:t>
            </a:r>
          </a:p>
        </p:txBody>
      </p:sp>
    </p:spTree>
    <p:extLst>
      <p:ext uri="{BB962C8B-B14F-4D97-AF65-F5344CB8AC3E}">
        <p14:creationId xmlns:p14="http://schemas.microsoft.com/office/powerpoint/2010/main" val="221211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B38A4B4-E8A2-4D2A-B21B-70986B5AA081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Category Scraping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55CE7-20EA-45A6-8012-FAA5540B6E91}"/>
              </a:ext>
            </a:extLst>
          </p:cNvPr>
          <p:cNvSpPr txBox="1"/>
          <p:nvPr/>
        </p:nvSpPr>
        <p:spPr>
          <a:xfrm>
            <a:off x="725759" y="2001771"/>
            <a:ext cx="1951543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Category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F87FF-84DE-43E9-BA8E-040A0B683863}"/>
              </a:ext>
            </a:extLst>
          </p:cNvPr>
          <p:cNvSpPr txBox="1"/>
          <p:nvPr/>
        </p:nvSpPr>
        <p:spPr>
          <a:xfrm>
            <a:off x="788268" y="2329726"/>
            <a:ext cx="1889034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9D96E-44C7-41D9-9C06-4E8EE7A1A318}"/>
              </a:ext>
            </a:extLst>
          </p:cNvPr>
          <p:cNvSpPr txBox="1"/>
          <p:nvPr/>
        </p:nvSpPr>
        <p:spPr>
          <a:xfrm>
            <a:off x="706813" y="2669711"/>
            <a:ext cx="1989433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titles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23417-5319-4370-97B3-E6F055053E48}"/>
              </a:ext>
            </a:extLst>
          </p:cNvPr>
          <p:cNvSpPr txBox="1"/>
          <p:nvPr/>
        </p:nvSpPr>
        <p:spPr>
          <a:xfrm>
            <a:off x="9076069" y="3009696"/>
            <a:ext cx="1843210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Sub-Categories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764DFC-9E7D-4FCB-9A72-D132DB439D70}"/>
              </a:ext>
            </a:extLst>
          </p:cNvPr>
          <p:cNvSpPr txBox="1"/>
          <p:nvPr/>
        </p:nvSpPr>
        <p:spPr>
          <a:xfrm>
            <a:off x="9076069" y="4120290"/>
            <a:ext cx="2052832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Page URL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4E834-22D1-498E-8652-66F2BF917452}"/>
              </a:ext>
            </a:extLst>
          </p:cNvPr>
          <p:cNvSpPr txBox="1"/>
          <p:nvPr/>
        </p:nvSpPr>
        <p:spPr>
          <a:xfrm>
            <a:off x="9284760" y="3342416"/>
            <a:ext cx="2838669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: No Sub-Categories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8CB7EF-33FD-49F4-A8B4-E939EDF69265}"/>
              </a:ext>
            </a:extLst>
          </p:cNvPr>
          <p:cNvSpPr txBox="1"/>
          <p:nvPr/>
        </p:nvSpPr>
        <p:spPr>
          <a:xfrm>
            <a:off x="9076069" y="2128205"/>
            <a:ext cx="2490314" cy="427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Alt: Results Page URL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2FF36F-1B96-4F0D-9D70-29FBFFB2D7BB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8887C61-AC98-4E9D-91D3-0526373AE81E}"/>
              </a:ext>
            </a:extLst>
          </p:cNvPr>
          <p:cNvGrpSpPr/>
          <p:nvPr/>
        </p:nvGrpSpPr>
        <p:grpSpPr>
          <a:xfrm>
            <a:off x="2476981" y="1548063"/>
            <a:ext cx="6450774" cy="4427125"/>
            <a:chOff x="2476981" y="1548063"/>
            <a:chExt cx="6450774" cy="4427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36275D-0651-4B6D-9BFE-B68904402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76981" y="1548063"/>
              <a:ext cx="6450774" cy="4427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572EE40-3598-4C8D-B6AA-A8A4950E8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4" t="29754" r="1705" b="44947"/>
            <a:stretch/>
          </p:blipFill>
          <p:spPr>
            <a:xfrm>
              <a:off x="2554105" y="2889368"/>
              <a:ext cx="6264442" cy="11200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DF5B34B-7D74-4C5B-853A-1BFA7B73D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639" r="85553" b="70287"/>
            <a:stretch/>
          </p:blipFill>
          <p:spPr>
            <a:xfrm>
              <a:off x="2501044" y="2273483"/>
              <a:ext cx="931967" cy="5788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235D9E7-A891-4C68-89DA-8F290F875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886" t="16396" b="76089"/>
            <a:stretch/>
          </p:blipFill>
          <p:spPr>
            <a:xfrm>
              <a:off x="8081816" y="2262513"/>
              <a:ext cx="845939" cy="3327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2CCC39-A16B-4162-9A17-510EF952C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580" t="56921" b="35693"/>
            <a:stretch/>
          </p:blipFill>
          <p:spPr>
            <a:xfrm>
              <a:off x="8384627" y="4062507"/>
              <a:ext cx="543128" cy="32697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65177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854DC-6F0F-406B-94DA-243C7206E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85" b="13351"/>
          <a:stretch/>
        </p:blipFill>
        <p:spPr>
          <a:xfrm>
            <a:off x="2711967" y="1819421"/>
            <a:ext cx="2601645" cy="2625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5C6A7-0673-466D-9BDE-1B7DB083B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00" b="13068"/>
          <a:stretch/>
        </p:blipFill>
        <p:spPr>
          <a:xfrm>
            <a:off x="5313612" y="1819421"/>
            <a:ext cx="2534834" cy="2625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58AE2-B0EE-40A4-9D01-F6A628ABD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23" b="13445"/>
          <a:stretch/>
        </p:blipFill>
        <p:spPr>
          <a:xfrm>
            <a:off x="7848446" y="1819421"/>
            <a:ext cx="2604443" cy="2625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2666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5A08CB-67BC-45DD-B4B6-D66C300FEB80}"/>
              </a:ext>
            </a:extLst>
          </p:cNvPr>
          <p:cNvSpPr txBox="1"/>
          <p:nvPr/>
        </p:nvSpPr>
        <p:spPr>
          <a:xfrm>
            <a:off x="1111306" y="1865414"/>
            <a:ext cx="45585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Audible data is skewed.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Price and Length are correlated.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has 44 languages but few titles in growing languages.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is behind on translation which will be the main source of growth in the future.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8C669-34CB-47CC-A3C0-B40CEF14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34" y="1341125"/>
            <a:ext cx="4716160" cy="4605452"/>
          </a:xfrm>
          <a:prstGeom prst="rect">
            <a:avLst/>
          </a:prstGeom>
        </p:spPr>
      </p:pic>
      <p:pic>
        <p:nvPicPr>
          <p:cNvPr id="2050" name="Picture 2" descr="Audible.com | Try Audible Free Today">
            <a:extLst>
              <a:ext uri="{FF2B5EF4-FFF2-40B4-BE49-F238E27FC236}">
                <a16:creationId xmlns:a16="http://schemas.microsoft.com/office/drawing/2014/main" id="{6AD57A76-3A10-4F7D-BECB-20196EE3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73" y="23729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51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27FE7AC-1D66-4269-B31B-6A3773391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772052"/>
              </p:ext>
            </p:extLst>
          </p:nvPr>
        </p:nvGraphicFramePr>
        <p:xfrm>
          <a:off x="848558" y="1597779"/>
          <a:ext cx="1049488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49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Work: 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0549B-D53E-48C8-9E68-07CE2A05A3CD}"/>
              </a:ext>
            </a:extLst>
          </p:cNvPr>
          <p:cNvGrpSpPr/>
          <p:nvPr/>
        </p:nvGrpSpPr>
        <p:grpSpPr>
          <a:xfrm>
            <a:off x="1089052" y="1391992"/>
            <a:ext cx="10013896" cy="4623376"/>
            <a:chOff x="1066798" y="1452952"/>
            <a:chExt cx="10013896" cy="4623376"/>
          </a:xfrm>
        </p:grpSpPr>
        <p:pic>
          <p:nvPicPr>
            <p:cNvPr id="8" name="Picture 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28E3C40-1E3F-4C8E-AC0A-92D26350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8" y="1452952"/>
              <a:ext cx="4623376" cy="4623376"/>
            </a:xfrm>
            <a:prstGeom prst="rect">
              <a:avLst/>
            </a:prstGeom>
          </p:spPr>
        </p:pic>
        <p:pic>
          <p:nvPicPr>
            <p:cNvPr id="10" name="Picture 9" descr="A close-up of a dandelion&#10;&#10;Description automatically generated with medium confidence">
              <a:extLst>
                <a:ext uri="{FF2B5EF4-FFF2-40B4-BE49-F238E27FC236}">
                  <a16:creationId xmlns:a16="http://schemas.microsoft.com/office/drawing/2014/main" id="{5FC739F9-A084-44FC-9CB7-1D9DFB90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18" y="1452952"/>
              <a:ext cx="4623376" cy="462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900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CBAEDE-556A-4B7B-930B-9C955F854414}"/>
              </a:ext>
            </a:extLst>
          </p:cNvPr>
          <p:cNvSpPr txBox="1">
            <a:spLocks/>
          </p:cNvSpPr>
          <p:nvPr/>
        </p:nvSpPr>
        <p:spPr>
          <a:xfrm>
            <a:off x="1111306" y="1585961"/>
            <a:ext cx="74295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Attempted to scrape Amazon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Roadblock: CAPTCHA after 500 page visits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Solution: </a:t>
            </a:r>
            <a:r>
              <a:rPr lang="en-US" dirty="0" err="1"/>
              <a:t>ScraperAPI</a:t>
            </a:r>
            <a:r>
              <a:rPr lang="en-US" dirty="0"/>
              <a:t> proxy service</a:t>
            </a:r>
          </a:p>
          <a:p>
            <a:endParaRPr lang="en-US" dirty="0"/>
          </a:p>
          <a:p>
            <a:r>
              <a:rPr lang="en-US" dirty="0"/>
              <a:t>Alternative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Bookshop.org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Similar selection &amp;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Prices are slightly elevated</a:t>
            </a:r>
          </a:p>
        </p:txBody>
      </p:sp>
      <p:pic>
        <p:nvPicPr>
          <p:cNvPr id="7" name="Picture 4" descr="amazon - Found out where the Amazon Developers keep their debug buddy....  bottom of their source code. A duck that makes a meow - devRant">
            <a:extLst>
              <a:ext uri="{FF2B5EF4-FFF2-40B4-BE49-F238E27FC236}">
                <a16:creationId xmlns:a16="http://schemas.microsoft.com/office/drawing/2014/main" id="{6B4D3A0C-0469-465B-9E93-968ACD37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20152"/>
          <a:stretch/>
        </p:blipFill>
        <p:spPr bwMode="auto">
          <a:xfrm>
            <a:off x="6585968" y="1865414"/>
            <a:ext cx="4296808" cy="3216297"/>
          </a:xfrm>
          <a:prstGeom prst="rect">
            <a:avLst/>
          </a:prstGeom>
          <a:noFill/>
          <a:ln w="28575">
            <a:solidFill>
              <a:srgbClr val="E4831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98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A5E-1F79-4EEE-9577-F262AE13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39A6-A97C-4340-BD59-02CCC554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Audible</a:t>
            </a:r>
            <a:r>
              <a:rPr lang="en-US" dirty="0"/>
              <a:t> for not banning me; screenshots</a:t>
            </a:r>
          </a:p>
          <a:p>
            <a:endParaRPr lang="en-US" dirty="0"/>
          </a:p>
          <a:p>
            <a:r>
              <a:rPr lang="en-US" b="1" dirty="0" err="1"/>
              <a:t>ScraperAPI</a:t>
            </a:r>
            <a:r>
              <a:rPr lang="en-US" dirty="0"/>
              <a:t> for help which I didn’t end up using in this project.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Ed Robertson </a:t>
            </a:r>
            <a:r>
              <a:rPr lang="en-US" dirty="0"/>
              <a:t>&amp; </a:t>
            </a:r>
            <a:r>
              <a:rPr lang="en-US" b="1" dirty="0" err="1"/>
              <a:t>Unsplash</a:t>
            </a:r>
            <a:r>
              <a:rPr lang="en-US" dirty="0"/>
              <a:t> for the photo.</a:t>
            </a:r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b="1" dirty="0"/>
              <a:t>Viewers</a:t>
            </a:r>
            <a:r>
              <a:rPr lang="en-US" dirty="0"/>
              <a:t> like you, thank you</a:t>
            </a:r>
          </a:p>
        </p:txBody>
      </p:sp>
    </p:spTree>
    <p:extLst>
      <p:ext uri="{BB962C8B-B14F-4D97-AF65-F5344CB8AC3E}">
        <p14:creationId xmlns:p14="http://schemas.microsoft.com/office/powerpoint/2010/main" val="3808814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5FC739F9-A084-44FC-9CB7-1D9DFB90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919" r="6613" b="6831"/>
          <a:stretch/>
        </p:blipFill>
        <p:spPr>
          <a:xfrm>
            <a:off x="5495925" y="154168"/>
            <a:ext cx="6057900" cy="60370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33313-8A28-4C89-86D7-5F3582BE046C}"/>
              </a:ext>
            </a:extLst>
          </p:cNvPr>
          <p:cNvGrpSpPr/>
          <p:nvPr/>
        </p:nvGrpSpPr>
        <p:grpSpPr>
          <a:xfrm>
            <a:off x="1390650" y="2560061"/>
            <a:ext cx="3021330" cy="717423"/>
            <a:chOff x="1457325" y="2455286"/>
            <a:chExt cx="3021330" cy="71742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30AA2C7-4805-42F4-AF5A-FA2E5C4F4EB6}"/>
                </a:ext>
              </a:extLst>
            </p:cNvPr>
            <p:cNvSpPr txBox="1">
              <a:spLocks/>
            </p:cNvSpPr>
            <p:nvPr/>
          </p:nvSpPr>
          <p:spPr>
            <a:xfrm>
              <a:off x="1457325" y="2455286"/>
              <a:ext cx="3021330" cy="717423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Questions?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4B786D-37E4-4A66-AD8B-FCBC324D8DB9}"/>
                </a:ext>
              </a:extLst>
            </p:cNvPr>
            <p:cNvCxnSpPr>
              <a:cxnSpLocks/>
            </p:cNvCxnSpPr>
            <p:nvPr/>
          </p:nvCxnSpPr>
          <p:spPr>
            <a:xfrm>
              <a:off x="1457325" y="3086100"/>
              <a:ext cx="30213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81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BB8D012-04E8-4A7C-BEDA-711480BA165D}"/>
              </a:ext>
            </a:extLst>
          </p:cNvPr>
          <p:cNvSpPr txBox="1"/>
          <p:nvPr/>
        </p:nvSpPr>
        <p:spPr>
          <a:xfrm>
            <a:off x="871451" y="1878394"/>
            <a:ext cx="1964657" cy="444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CE510C-1FAB-424D-BDFE-CB49BFF285F7}"/>
              </a:ext>
            </a:extLst>
          </p:cNvPr>
          <p:cNvSpPr txBox="1"/>
          <p:nvPr/>
        </p:nvSpPr>
        <p:spPr>
          <a:xfrm>
            <a:off x="9164704" y="1780660"/>
            <a:ext cx="21558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 Information:</a:t>
            </a:r>
          </a:p>
          <a:p>
            <a:r>
              <a:rPr lang="en-US" dirty="0"/>
              <a:t>	Title</a:t>
            </a:r>
          </a:p>
          <a:p>
            <a:r>
              <a:rPr lang="en-US" dirty="0"/>
              <a:t>	Subtitle</a:t>
            </a:r>
          </a:p>
          <a:p>
            <a:r>
              <a:rPr lang="en-US" dirty="0"/>
              <a:t>	Author</a:t>
            </a:r>
          </a:p>
          <a:p>
            <a:r>
              <a:rPr lang="en-US" dirty="0"/>
              <a:t>	Narrator</a:t>
            </a:r>
          </a:p>
          <a:p>
            <a:r>
              <a:rPr lang="en-US" dirty="0"/>
              <a:t>	Length</a:t>
            </a:r>
          </a:p>
          <a:p>
            <a:r>
              <a:rPr lang="en-US" dirty="0"/>
              <a:t>	Language</a:t>
            </a:r>
          </a:p>
          <a:p>
            <a:r>
              <a:rPr lang="en-US" dirty="0"/>
              <a:t>	Star Rating</a:t>
            </a:r>
          </a:p>
          <a:p>
            <a:r>
              <a:rPr lang="en-US" dirty="0"/>
              <a:t>	Number Ratings</a:t>
            </a:r>
          </a:p>
          <a:p>
            <a:r>
              <a:rPr lang="en-US" dirty="0"/>
              <a:t>	Price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B97BAB-7DC2-4CF0-9AAF-AF70829BB727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Scraping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684B6-ACE2-416C-BA1C-3AF958FF30A6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5C4A359-713C-48A8-8DEF-3A2DC5E7DAC7}"/>
              </a:ext>
            </a:extLst>
          </p:cNvPr>
          <p:cNvGrpSpPr/>
          <p:nvPr/>
        </p:nvGrpSpPr>
        <p:grpSpPr>
          <a:xfrm>
            <a:off x="2543475" y="1296642"/>
            <a:ext cx="6603308" cy="4486536"/>
            <a:chOff x="2543475" y="1296642"/>
            <a:chExt cx="6603308" cy="44865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4E7906-4D02-43BE-82AB-A1FF36C9C7F1}"/>
                </a:ext>
              </a:extLst>
            </p:cNvPr>
            <p:cNvGrpSpPr/>
            <p:nvPr/>
          </p:nvGrpSpPr>
          <p:grpSpPr>
            <a:xfrm>
              <a:off x="2561394" y="1296643"/>
              <a:ext cx="6585388" cy="4486535"/>
              <a:chOff x="4842764" y="1664579"/>
              <a:chExt cx="6630042" cy="45169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432547-FE03-434A-A9EE-D43D29EC5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2764" y="1664579"/>
                <a:ext cx="6630042" cy="45169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814BC7-C8F0-47C1-B2B7-9F2FEC5E58D9}"/>
                  </a:ext>
                </a:extLst>
              </p:cNvPr>
              <p:cNvSpPr/>
              <p:nvPr/>
            </p:nvSpPr>
            <p:spPr>
              <a:xfrm>
                <a:off x="7900479" y="2935609"/>
                <a:ext cx="1610692" cy="13078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37482C-DCFB-4B14-96DB-C22DDC5DB08B}"/>
                  </a:ext>
                </a:extLst>
              </p:cNvPr>
              <p:cNvSpPr/>
              <p:nvPr/>
            </p:nvSpPr>
            <p:spPr>
              <a:xfrm>
                <a:off x="6180591" y="2299817"/>
                <a:ext cx="600036" cy="34813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653F9F-FDE2-4143-B0F5-4EC45F367ADA}"/>
                  </a:ext>
                </a:extLst>
              </p:cNvPr>
              <p:cNvSpPr/>
              <p:nvPr/>
            </p:nvSpPr>
            <p:spPr>
              <a:xfrm>
                <a:off x="9529211" y="2935610"/>
                <a:ext cx="1288843" cy="25431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292073-2FF4-40F9-B210-365C4D61104B}"/>
                </a:ext>
              </a:extLst>
            </p:cNvPr>
            <p:cNvGrpSpPr/>
            <p:nvPr/>
          </p:nvGrpSpPr>
          <p:grpSpPr>
            <a:xfrm>
              <a:off x="2543475" y="1296642"/>
              <a:ext cx="6603308" cy="4486536"/>
              <a:chOff x="2543475" y="1296642"/>
              <a:chExt cx="6603308" cy="448653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3815AA-1F26-4B17-849D-092624EE817D}"/>
                  </a:ext>
                </a:extLst>
              </p:cNvPr>
              <p:cNvSpPr/>
              <p:nvPr/>
            </p:nvSpPr>
            <p:spPr>
              <a:xfrm>
                <a:off x="2543475" y="1296643"/>
                <a:ext cx="1328818" cy="4486534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1E7E1DD-1BC1-4891-A7C0-CA9823DABD3D}"/>
                  </a:ext>
                </a:extLst>
              </p:cNvPr>
              <p:cNvSpPr/>
              <p:nvPr/>
            </p:nvSpPr>
            <p:spPr>
              <a:xfrm>
                <a:off x="3872293" y="2273390"/>
                <a:ext cx="1708304" cy="3509787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67418DC-B001-42CB-9B6E-7221BA3893AF}"/>
                  </a:ext>
                </a:extLst>
              </p:cNvPr>
              <p:cNvSpPr/>
              <p:nvPr/>
            </p:nvSpPr>
            <p:spPr>
              <a:xfrm>
                <a:off x="5580597" y="3858126"/>
                <a:ext cx="3566185" cy="1925052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598E726-59B1-4A00-B0F2-E473685C9C9A}"/>
                  </a:ext>
                </a:extLst>
              </p:cNvPr>
              <p:cNvSpPr/>
              <p:nvPr/>
            </p:nvSpPr>
            <p:spPr>
              <a:xfrm>
                <a:off x="7198359" y="2811713"/>
                <a:ext cx="1948423" cy="1046412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0B96F-7FA8-46CA-A39C-A240029F1AB8}"/>
                  </a:ext>
                </a:extLst>
              </p:cNvPr>
              <p:cNvSpPr/>
              <p:nvPr/>
            </p:nvSpPr>
            <p:spPr>
              <a:xfrm>
                <a:off x="3872293" y="1296642"/>
                <a:ext cx="5274489" cy="630959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EFF76D-6BD4-4CBC-9A3A-F5DA62D2DF52}"/>
                  </a:ext>
                </a:extLst>
              </p:cNvPr>
              <p:cNvSpPr/>
              <p:nvPr/>
            </p:nvSpPr>
            <p:spPr>
              <a:xfrm>
                <a:off x="4492483" y="1927601"/>
                <a:ext cx="4654299" cy="345788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FFB1BF-F37B-448D-8C0D-DE7816A12F80}"/>
                  </a:ext>
                </a:extLst>
              </p:cNvPr>
              <p:cNvSpPr/>
              <p:nvPr/>
            </p:nvSpPr>
            <p:spPr>
              <a:xfrm>
                <a:off x="5580596" y="2270958"/>
                <a:ext cx="3566185" cy="268738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0C59A7-9BE9-4468-AD0B-4B45C165BB82}"/>
                  </a:ext>
                </a:extLst>
              </p:cNvPr>
              <p:cNvSpPr/>
              <p:nvPr/>
            </p:nvSpPr>
            <p:spPr>
              <a:xfrm>
                <a:off x="8496441" y="2542974"/>
                <a:ext cx="650342" cy="268738"/>
              </a:xfrm>
              <a:prstGeom prst="rect">
                <a:avLst/>
              </a:prstGeom>
              <a:solidFill>
                <a:srgbClr val="9B9B9B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731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615F0B8-638F-4080-BFCC-0A1829D883F7}"/>
              </a:ext>
            </a:extLst>
          </p:cNvPr>
          <p:cNvGrpSpPr/>
          <p:nvPr/>
        </p:nvGrpSpPr>
        <p:grpSpPr>
          <a:xfrm>
            <a:off x="975492" y="1751177"/>
            <a:ext cx="10076981" cy="3798725"/>
            <a:chOff x="975492" y="1751177"/>
            <a:chExt cx="10076981" cy="37987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A2ED07D-7CF9-4C28-A27F-0243E75DB954}"/>
                </a:ext>
              </a:extLst>
            </p:cNvPr>
            <p:cNvGrpSpPr/>
            <p:nvPr/>
          </p:nvGrpSpPr>
          <p:grpSpPr>
            <a:xfrm>
              <a:off x="975492" y="2138342"/>
              <a:ext cx="4970992" cy="3411560"/>
              <a:chOff x="2476981" y="1548063"/>
              <a:chExt cx="6450774" cy="44271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10424A-923D-4A31-B7BE-AB5F471DF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76981" y="1548063"/>
                <a:ext cx="6450774" cy="44271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7566D34-940F-4AE6-A765-CD84C6107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84" t="29754" r="1705" b="44947"/>
              <a:stretch/>
            </p:blipFill>
            <p:spPr>
              <a:xfrm>
                <a:off x="2554105" y="2889368"/>
                <a:ext cx="6264442" cy="112002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96582D-0120-4A28-89CF-460DAACE0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6639" r="85553" b="70287"/>
              <a:stretch/>
            </p:blipFill>
            <p:spPr>
              <a:xfrm>
                <a:off x="2501044" y="2273483"/>
                <a:ext cx="931967" cy="5788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A7BA5E4-10F2-4554-B9A1-F41F8FB1C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886" t="16396" b="76089"/>
              <a:stretch/>
            </p:blipFill>
            <p:spPr>
              <a:xfrm>
                <a:off x="8081816" y="2262513"/>
                <a:ext cx="845939" cy="33272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D30744-2EC4-464F-8139-A29219255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1580" t="56921" b="35693"/>
              <a:stretch/>
            </p:blipFill>
            <p:spPr>
              <a:xfrm>
                <a:off x="8384627" y="4062507"/>
                <a:ext cx="543128" cy="3269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FDC0CF-C1EF-4FE1-98C0-81FCF37DCC9D}"/>
                </a:ext>
              </a:extLst>
            </p:cNvPr>
            <p:cNvGrpSpPr/>
            <p:nvPr/>
          </p:nvGrpSpPr>
          <p:grpSpPr>
            <a:xfrm>
              <a:off x="6031320" y="2138342"/>
              <a:ext cx="5021153" cy="3411560"/>
              <a:chOff x="2543475" y="1296642"/>
              <a:chExt cx="6603308" cy="448653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B6821ED-2262-4EE4-8EBC-73AE7863C170}"/>
                  </a:ext>
                </a:extLst>
              </p:cNvPr>
              <p:cNvGrpSpPr/>
              <p:nvPr/>
            </p:nvGrpSpPr>
            <p:grpSpPr>
              <a:xfrm>
                <a:off x="2561394" y="1296643"/>
                <a:ext cx="6585388" cy="4486535"/>
                <a:chOff x="4842764" y="1664579"/>
                <a:chExt cx="6630042" cy="4516958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A4217DF-B14B-4288-B1EB-9B5965C65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764" y="1664579"/>
                  <a:ext cx="6630042" cy="451695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4FE9BF6-0A91-4322-A600-C4ABB3F830B6}"/>
                    </a:ext>
                  </a:extLst>
                </p:cNvPr>
                <p:cNvSpPr/>
                <p:nvPr/>
              </p:nvSpPr>
              <p:spPr>
                <a:xfrm>
                  <a:off x="7900479" y="2935609"/>
                  <a:ext cx="1610692" cy="130782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55C6B33-367B-4082-8381-12233A738BFB}"/>
                    </a:ext>
                  </a:extLst>
                </p:cNvPr>
                <p:cNvSpPr/>
                <p:nvPr/>
              </p:nvSpPr>
              <p:spPr>
                <a:xfrm>
                  <a:off x="6180591" y="2299817"/>
                  <a:ext cx="600036" cy="34813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23BB2A1-A6A1-47A6-8DAB-B53235132BD8}"/>
                    </a:ext>
                  </a:extLst>
                </p:cNvPr>
                <p:cNvSpPr/>
                <p:nvPr/>
              </p:nvSpPr>
              <p:spPr>
                <a:xfrm>
                  <a:off x="9529211" y="2935610"/>
                  <a:ext cx="1288843" cy="25431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8310C0F-24CF-45FB-83CA-62E907CA71F8}"/>
                  </a:ext>
                </a:extLst>
              </p:cNvPr>
              <p:cNvGrpSpPr/>
              <p:nvPr/>
            </p:nvGrpSpPr>
            <p:grpSpPr>
              <a:xfrm>
                <a:off x="2543475" y="1296642"/>
                <a:ext cx="6603308" cy="4486536"/>
                <a:chOff x="2543475" y="1296642"/>
                <a:chExt cx="6603308" cy="448653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C7421CB-F077-44F7-819D-E0E24A477229}"/>
                    </a:ext>
                  </a:extLst>
                </p:cNvPr>
                <p:cNvSpPr/>
                <p:nvPr/>
              </p:nvSpPr>
              <p:spPr>
                <a:xfrm>
                  <a:off x="2543475" y="1296643"/>
                  <a:ext cx="1328818" cy="4486534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21DA2A4-20F9-473E-A507-3412269E9F79}"/>
                    </a:ext>
                  </a:extLst>
                </p:cNvPr>
                <p:cNvSpPr/>
                <p:nvPr/>
              </p:nvSpPr>
              <p:spPr>
                <a:xfrm>
                  <a:off x="3872293" y="2273390"/>
                  <a:ext cx="1708304" cy="3509787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FE3B007-DAD4-4CEA-BDAE-5E295DD997B1}"/>
                    </a:ext>
                  </a:extLst>
                </p:cNvPr>
                <p:cNvSpPr/>
                <p:nvPr/>
              </p:nvSpPr>
              <p:spPr>
                <a:xfrm>
                  <a:off x="5580597" y="3858126"/>
                  <a:ext cx="3566185" cy="1925052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A36021C-1030-4C80-B45C-5C96EC38D328}"/>
                    </a:ext>
                  </a:extLst>
                </p:cNvPr>
                <p:cNvSpPr/>
                <p:nvPr/>
              </p:nvSpPr>
              <p:spPr>
                <a:xfrm>
                  <a:off x="7198359" y="2811713"/>
                  <a:ext cx="1948423" cy="1046412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AE905E-EE04-4A17-8A8F-3997FA8F5B95}"/>
                    </a:ext>
                  </a:extLst>
                </p:cNvPr>
                <p:cNvSpPr/>
                <p:nvPr/>
              </p:nvSpPr>
              <p:spPr>
                <a:xfrm>
                  <a:off x="3872293" y="1296642"/>
                  <a:ext cx="5274489" cy="630959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F7E9D5D-0538-409C-83E9-A7593BE0E73E}"/>
                    </a:ext>
                  </a:extLst>
                </p:cNvPr>
                <p:cNvSpPr/>
                <p:nvPr/>
              </p:nvSpPr>
              <p:spPr>
                <a:xfrm>
                  <a:off x="4492483" y="1927601"/>
                  <a:ext cx="4654299" cy="345788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D0524FF-08F6-4D39-B566-0AAD7DD77943}"/>
                    </a:ext>
                  </a:extLst>
                </p:cNvPr>
                <p:cNvSpPr/>
                <p:nvPr/>
              </p:nvSpPr>
              <p:spPr>
                <a:xfrm>
                  <a:off x="5580596" y="2270958"/>
                  <a:ext cx="3566185" cy="268738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9B2930D-E0C2-42D6-933E-1A642FEC6855}"/>
                    </a:ext>
                  </a:extLst>
                </p:cNvPr>
                <p:cNvSpPr/>
                <p:nvPr/>
              </p:nvSpPr>
              <p:spPr>
                <a:xfrm>
                  <a:off x="8496441" y="2542974"/>
                  <a:ext cx="650342" cy="268738"/>
                </a:xfrm>
                <a:prstGeom prst="rect">
                  <a:avLst/>
                </a:prstGeom>
                <a:solidFill>
                  <a:srgbClr val="9B9B9B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62D00-F2A4-426B-A758-CA4775DF2020}"/>
                </a:ext>
              </a:extLst>
            </p:cNvPr>
            <p:cNvSpPr txBox="1"/>
            <p:nvPr/>
          </p:nvSpPr>
          <p:spPr>
            <a:xfrm>
              <a:off x="975492" y="1769010"/>
              <a:ext cx="1583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Category Page: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0D9964-1F21-49E3-A51D-C738F3449024}"/>
                </a:ext>
              </a:extLst>
            </p:cNvPr>
            <p:cNvSpPr txBox="1"/>
            <p:nvPr/>
          </p:nvSpPr>
          <p:spPr>
            <a:xfrm>
              <a:off x="6050075" y="1751177"/>
              <a:ext cx="209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Search Results Page: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42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Collected Titles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1D8409B1-BF7C-4735-8703-A1A0D1D2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7" y="1513361"/>
            <a:ext cx="6695252" cy="4463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F4CDD-583C-41BA-B527-BF6692ED5404}"/>
              </a:ext>
            </a:extLst>
          </p:cNvPr>
          <p:cNvSpPr txBox="1"/>
          <p:nvPr/>
        </p:nvSpPr>
        <p:spPr>
          <a:xfrm>
            <a:off x="991382" y="2160939"/>
            <a:ext cx="435215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u="sng" dirty="0"/>
              <a:t>622,065</a:t>
            </a:r>
            <a:r>
              <a:rPr lang="en-US" dirty="0"/>
              <a:t> titles scraped.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279,240</a:t>
            </a:r>
            <a:r>
              <a:rPr lang="en-US" dirty="0"/>
              <a:t> unique audiobooks.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6,960</a:t>
            </a:r>
            <a:r>
              <a:rPr lang="en-US" dirty="0"/>
              <a:t> incidentally scrapped podcasts.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2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Growing Library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5C75DC-88E2-41C7-ADAD-4E6F21E83F83}"/>
              </a:ext>
            </a:extLst>
          </p:cNvPr>
          <p:cNvSpPr txBox="1"/>
          <p:nvPr/>
        </p:nvSpPr>
        <p:spPr>
          <a:xfrm>
            <a:off x="1279748" y="2269944"/>
            <a:ext cx="3466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Growing Exponentially.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Steady Growth since 2000.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iTunes Deal &amp; Amazon assisted growth.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D544161E-4383-4294-AAF3-EF612D464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52" y="1080076"/>
            <a:ext cx="5482856" cy="52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1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Consistent Yearly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1FA27-5BC0-4F69-9527-4508F8DB0FA9}"/>
              </a:ext>
            </a:extLst>
          </p:cNvPr>
          <p:cNvSpPr txBox="1"/>
          <p:nvPr/>
        </p:nvSpPr>
        <p:spPr>
          <a:xfrm>
            <a:off x="1066798" y="2495206"/>
            <a:ext cx="3238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stabilizing at 24%.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2013 increase likely due to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growth of ACX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effectLst/>
              </a:rPr>
              <a:t>1997-1999 not shown. </a:t>
            </a: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60503A49-C64B-4450-921B-50F2F3B10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00" y="1163422"/>
            <a:ext cx="7054272" cy="481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840D-87EC-4DC0-A0F1-3CD06B801533}"/>
              </a:ext>
            </a:extLst>
          </p:cNvPr>
          <p:cNvSpPr txBox="1"/>
          <p:nvPr/>
        </p:nvSpPr>
        <p:spPr>
          <a:xfrm>
            <a:off x="6427373" y="6030952"/>
            <a:ext cx="4390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Helvetica Neue"/>
              </a:rPr>
              <a:t>((Current Year – Previous Year ) / Previous Year) * 100 = Rate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92046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5966</TotalTime>
  <Words>1526</Words>
  <Application>Microsoft Office PowerPoint</Application>
  <PresentationFormat>Widescreen</PresentationFormat>
  <Paragraphs>498</Paragraphs>
  <Slides>46</Slides>
  <Notes>29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Audible Sans</vt:lpstr>
      <vt:lpstr>Calibri</vt:lpstr>
      <vt:lpstr>Calibri Light</vt:lpstr>
      <vt:lpstr>Helvetica Neue</vt:lpstr>
      <vt:lpstr>Retrospect</vt:lpstr>
      <vt:lpstr>Audiobooks by Audible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166</cp:revision>
  <dcterms:created xsi:type="dcterms:W3CDTF">2021-05-20T20:05:06Z</dcterms:created>
  <dcterms:modified xsi:type="dcterms:W3CDTF">2021-07-13T20:01:44Z</dcterms:modified>
</cp:coreProperties>
</file>